
<file path=[Content_Types].xml><?xml version="1.0" encoding="utf-8"?>
<Types xmlns="http://schemas.openxmlformats.org/package/2006/content-types">
  <Default Extension="gif" ContentType="image/gif"/>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changesInfos/changesInfo1.xml" ContentType="application/vnd.ms-powerpoint.changes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6"/>
  </p:notesMasterIdLst>
  <p:sldIdLst>
    <p:sldId id="256" r:id="rId2"/>
    <p:sldId id="262" r:id="rId3"/>
    <p:sldId id="300" r:id="rId4"/>
    <p:sldId id="276" r:id="rId5"/>
    <p:sldId id="278" r:id="rId6"/>
    <p:sldId id="277" r:id="rId7"/>
    <p:sldId id="279" r:id="rId8"/>
    <p:sldId id="280" r:id="rId9"/>
    <p:sldId id="281" r:id="rId10"/>
    <p:sldId id="282" r:id="rId11"/>
    <p:sldId id="283" r:id="rId12"/>
    <p:sldId id="284" r:id="rId13"/>
    <p:sldId id="286" r:id="rId14"/>
    <p:sldId id="287" r:id="rId15"/>
    <p:sldId id="289" r:id="rId16"/>
    <p:sldId id="288" r:id="rId17"/>
    <p:sldId id="290" r:id="rId18"/>
    <p:sldId id="291" r:id="rId19"/>
    <p:sldId id="292" r:id="rId20"/>
    <p:sldId id="293" r:id="rId21"/>
    <p:sldId id="257" r:id="rId22"/>
    <p:sldId id="285" r:id="rId23"/>
    <p:sldId id="294" r:id="rId24"/>
    <p:sldId id="267" r:id="rId25"/>
    <p:sldId id="295" r:id="rId26"/>
    <p:sldId id="296" r:id="rId27"/>
    <p:sldId id="297" r:id="rId28"/>
    <p:sldId id="261" r:id="rId29"/>
    <p:sldId id="298" r:id="rId30"/>
    <p:sldId id="299" r:id="rId31"/>
    <p:sldId id="301" r:id="rId32"/>
    <p:sldId id="302" r:id="rId33"/>
    <p:sldId id="303" r:id="rId34"/>
    <p:sldId id="304" r:id="rId35"/>
    <p:sldId id="305" r:id="rId36"/>
    <p:sldId id="306" r:id="rId37"/>
    <p:sldId id="307" r:id="rId38"/>
    <p:sldId id="308" r:id="rId39"/>
    <p:sldId id="309" r:id="rId40"/>
    <p:sldId id="268" r:id="rId41"/>
    <p:sldId id="271" r:id="rId42"/>
    <p:sldId id="310" r:id="rId43"/>
    <p:sldId id="269" r:id="rId44"/>
    <p:sldId id="311" r:id="rId45"/>
  </p:sldIdLst>
  <p:sldSz cx="12192000" cy="6858000"/>
  <p:notesSz cx="9926638" cy="6797675"/>
  <p:defaultText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DF18680-E054-41AD-8BC1-D1AEF772440D}" styleName="Medium Style 2 - Accent 5">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5">
              <a:tint val="20000"/>
            </a:schemeClr>
          </a:solidFill>
        </a:fill>
      </a:tcStyle>
    </a:wholeTbl>
    <a:band1H>
      <a:tcStyle>
        <a:tcBdr/>
        <a:fill>
          <a:solidFill>
            <a:schemeClr val="accent5">
              <a:tint val="40000"/>
            </a:schemeClr>
          </a:solidFill>
        </a:fill>
      </a:tcStyle>
    </a:band1H>
    <a:band2H>
      <a:tcStyle>
        <a:tcBdr/>
      </a:tcStyle>
    </a:band2H>
    <a:band1V>
      <a:tcStyle>
        <a:tcBdr/>
        <a:fill>
          <a:solidFill>
            <a:schemeClr val="accent5">
              <a:tint val="40000"/>
            </a:schemeClr>
          </a:solidFill>
        </a:fill>
      </a:tcStyle>
    </a:band1V>
    <a:band2V>
      <a:tcStyle>
        <a:tcBdr/>
      </a:tcStyle>
    </a:band2V>
    <a:lastCol>
      <a:tcTxStyle b="on">
        <a:fontRef idx="minor">
          <a:prstClr val="black"/>
        </a:fontRef>
        <a:schemeClr val="lt1"/>
      </a:tcTxStyle>
      <a:tcStyle>
        <a:tcBdr/>
        <a:fill>
          <a:solidFill>
            <a:schemeClr val="accent5"/>
          </a:solidFill>
        </a:fill>
      </a:tcStyle>
    </a:lastCol>
    <a:firstCol>
      <a:tcTxStyle b="on">
        <a:fontRef idx="minor">
          <a:prstClr val="black"/>
        </a:fontRef>
        <a:schemeClr val="lt1"/>
      </a:tcTxStyle>
      <a:tcStyle>
        <a:tcBdr/>
        <a:fill>
          <a:solidFill>
            <a:schemeClr val="accent5"/>
          </a:solidFill>
        </a:fill>
      </a:tcStyle>
    </a:firstCol>
    <a:lastRow>
      <a:tcTxStyle b="on">
        <a:fontRef idx="minor">
          <a:prstClr val="black"/>
        </a:fontRef>
        <a:schemeClr val="lt1"/>
      </a:tcTxStyle>
      <a:tcStyle>
        <a:tcBdr>
          <a:top>
            <a:ln w="38100" cmpd="sng">
              <a:solidFill>
                <a:schemeClr val="lt1"/>
              </a:solidFill>
            </a:ln>
          </a:top>
        </a:tcBdr>
        <a:fill>
          <a:solidFill>
            <a:schemeClr val="accent5"/>
          </a:solidFill>
        </a:fill>
      </a:tcStyle>
    </a:lastRow>
    <a:firstRow>
      <a:tcTxStyle b="on">
        <a:fontRef idx="minor">
          <a:prstClr val="black"/>
        </a:fontRef>
        <a:schemeClr val="lt1"/>
      </a:tcTxStyle>
      <a:tcStyle>
        <a:tcBdr>
          <a:bottom>
            <a:ln w="38100" cmpd="sng">
              <a:solidFill>
                <a:schemeClr val="lt1"/>
              </a:solidFill>
            </a:ln>
          </a:bottom>
        </a:tcBdr>
        <a:fill>
          <a:solidFill>
            <a:schemeClr val="accent5"/>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10A1B5D5-9B99-4C35-A422-299274C87663}" styleName="Medium Style 1 - Accent 6">
    <a:wholeTbl>
      <a:tcTxStyle>
        <a:fontRef idx="minor">
          <a:scrgbClr r="0" g="0" b="0"/>
        </a:fontRef>
        <a:schemeClr val="dk1"/>
      </a:tcTxStyle>
      <a:tcStyle>
        <a:tcBdr>
          <a:left>
            <a:ln w="12700" cmpd="sng">
              <a:solidFill>
                <a:schemeClr val="accent6"/>
              </a:solidFill>
            </a:ln>
          </a:left>
          <a:right>
            <a:ln w="12700" cmpd="sng">
              <a:solidFill>
                <a:schemeClr val="accent6"/>
              </a:solidFill>
            </a:ln>
          </a:right>
          <a:top>
            <a:ln w="12700" cmpd="sng">
              <a:solidFill>
                <a:schemeClr val="accent6"/>
              </a:solidFill>
            </a:ln>
          </a:top>
          <a:bottom>
            <a:ln w="12700" cmpd="sng">
              <a:solidFill>
                <a:schemeClr val="accent6"/>
              </a:solidFill>
            </a:ln>
          </a:bottom>
          <a:insideH>
            <a:ln w="12700" cmpd="sng">
              <a:solidFill>
                <a:schemeClr val="accent6"/>
              </a:solidFill>
            </a:ln>
          </a:insideH>
          <a:insideV>
            <a:ln>
              <a:noFill/>
            </a:ln>
          </a:insideV>
        </a:tcBdr>
        <a:fill>
          <a:solidFill>
            <a:schemeClr val="lt1"/>
          </a:solidFill>
        </a:fill>
      </a:tcStyle>
    </a:wholeTbl>
    <a:band1H>
      <a:tcStyle>
        <a:tcBdr/>
        <a:fill>
          <a:solidFill>
            <a:schemeClr val="accent6">
              <a:tint val="20000"/>
            </a:schemeClr>
          </a:solidFill>
        </a:fill>
      </a:tcStyle>
    </a:band1H>
    <a:band1V>
      <a:tcStyle>
        <a:tcBdr/>
        <a:fill>
          <a:solidFill>
            <a:schemeClr val="accent6">
              <a:tint val="20000"/>
            </a:schemeClr>
          </a:solidFill>
        </a:fill>
      </a:tcStyle>
    </a:band1V>
    <a:lastCol>
      <a:tcTxStyle b="on"/>
      <a:tcStyle>
        <a:tcBdr/>
      </a:tcStyle>
    </a:lastCol>
    <a:firstCol>
      <a:tcTxStyle b="on"/>
      <a:tcStyle>
        <a:tcBdr/>
      </a:tcStyle>
    </a:firstCol>
    <a:lastRow>
      <a:tcTxStyle b="on"/>
      <a:tcStyle>
        <a:tcBdr>
          <a:top>
            <a:ln w="50800" cmpd="dbl">
              <a:solidFill>
                <a:schemeClr val="accent6"/>
              </a:solidFill>
            </a:ln>
          </a:top>
        </a:tcBdr>
        <a:fill>
          <a:solidFill>
            <a:schemeClr val="lt1"/>
          </a:solidFill>
        </a:fill>
      </a:tcStyle>
    </a:lastRow>
    <a:firstRow>
      <a:tcTxStyle b="on">
        <a:fontRef idx="minor">
          <a:scrgbClr r="0" g="0" b="0"/>
        </a:fontRef>
        <a:schemeClr val="lt1"/>
      </a:tcTxStyle>
      <a:tcStyle>
        <a:tcBdr/>
        <a:fill>
          <a:solidFill>
            <a:schemeClr val="accent6"/>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34591" autoAdjust="0"/>
    <p:restoredTop sz="86435" autoAdjust="0"/>
  </p:normalViewPr>
  <p:slideViewPr>
    <p:cSldViewPr snapToGrid="0">
      <p:cViewPr varScale="1">
        <p:scale>
          <a:sx n="137" d="100"/>
          <a:sy n="137" d="100"/>
        </p:scale>
        <p:origin x="714" y="126"/>
      </p:cViewPr>
      <p:guideLst/>
    </p:cSldViewPr>
  </p:slideViewPr>
  <p:outlineViewPr>
    <p:cViewPr>
      <p:scale>
        <a:sx n="33" d="100"/>
        <a:sy n="33" d="100"/>
      </p:scale>
      <p:origin x="0" y="-35418"/>
    </p:cViewPr>
  </p:outlin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slide" Target="slides/slide41.xml"/><Relationship Id="rId47" Type="http://schemas.openxmlformats.org/officeDocument/2006/relationships/presProps" Target="presProps.xml"/><Relationship Id="rId50" Type="http://schemas.openxmlformats.org/officeDocument/2006/relationships/tableStyles" Target="tableStyles.xml"/><Relationship Id="rId7" Type="http://schemas.openxmlformats.org/officeDocument/2006/relationships/slide" Target="slides/slide6.xml"/><Relationship Id="rId2" Type="http://schemas.openxmlformats.org/officeDocument/2006/relationships/slide" Target="slides/slide1.xml"/><Relationship Id="rId16" Type="http://schemas.openxmlformats.org/officeDocument/2006/relationships/slide" Target="slides/slide15.xml"/><Relationship Id="rId29" Type="http://schemas.openxmlformats.org/officeDocument/2006/relationships/slide" Target="slides/slide28.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slide" Target="slides/slide44.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49" Type="http://schemas.openxmlformats.org/officeDocument/2006/relationships/theme" Target="theme/theme1.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slide" Target="slides/slide43.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slide" Target="slides/slide42.xml"/><Relationship Id="rId48" Type="http://schemas.openxmlformats.org/officeDocument/2006/relationships/viewProps" Target="viewProps.xml"/><Relationship Id="rId8" Type="http://schemas.openxmlformats.org/officeDocument/2006/relationships/slide" Target="slides/slide7.xml"/><Relationship Id="rId51" Type="http://schemas.microsoft.com/office/2016/11/relationships/changesInfo" Target="changesInfos/changesInfo1.xml"/><Relationship Id="rId3" Type="http://schemas.openxmlformats.org/officeDocument/2006/relationships/slide" Target="slides/slide2.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notesMaster" Target="notesMasters/notesMaster1.xml"/><Relationship Id="rId20" Type="http://schemas.openxmlformats.org/officeDocument/2006/relationships/slide" Target="slides/slide19.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Ana Slavec" userId="61ae62f6-9347-4590-919c-525d794b9530" providerId="ADAL" clId="{F2E6BE16-4680-421E-B7DD-815C5E7F6BCA}"/>
    <pc:docChg chg="undo custSel modSld">
      <pc:chgData name="Ana Slavec" userId="61ae62f6-9347-4590-919c-525d794b9530" providerId="ADAL" clId="{F2E6BE16-4680-421E-B7DD-815C5E7F6BCA}" dt="2024-10-21T21:43:14.531" v="362" actId="20577"/>
      <pc:docMkLst>
        <pc:docMk/>
      </pc:docMkLst>
      <pc:sldChg chg="modSp mod">
        <pc:chgData name="Ana Slavec" userId="61ae62f6-9347-4590-919c-525d794b9530" providerId="ADAL" clId="{F2E6BE16-4680-421E-B7DD-815C5E7F6BCA}" dt="2024-10-21T20:43:27.587" v="12" actId="20577"/>
        <pc:sldMkLst>
          <pc:docMk/>
          <pc:sldMk cId="2167973030" sldId="268"/>
        </pc:sldMkLst>
        <pc:spChg chg="mod">
          <ac:chgData name="Ana Slavec" userId="61ae62f6-9347-4590-919c-525d794b9530" providerId="ADAL" clId="{F2E6BE16-4680-421E-B7DD-815C5E7F6BCA}" dt="2024-10-21T20:43:27.587" v="12" actId="20577"/>
          <ac:spMkLst>
            <pc:docMk/>
            <pc:sldMk cId="2167973030" sldId="268"/>
            <ac:spMk id="2" creationId="{11018F63-2F44-4B0C-93CE-B1F365350635}"/>
          </ac:spMkLst>
        </pc:spChg>
      </pc:sldChg>
      <pc:sldChg chg="modSp mod">
        <pc:chgData name="Ana Slavec" userId="61ae62f6-9347-4590-919c-525d794b9530" providerId="ADAL" clId="{F2E6BE16-4680-421E-B7DD-815C5E7F6BCA}" dt="2024-10-21T20:44:03.813" v="16" actId="20577"/>
        <pc:sldMkLst>
          <pc:docMk/>
          <pc:sldMk cId="3127428485" sldId="269"/>
        </pc:sldMkLst>
        <pc:spChg chg="mod">
          <ac:chgData name="Ana Slavec" userId="61ae62f6-9347-4590-919c-525d794b9530" providerId="ADAL" clId="{F2E6BE16-4680-421E-B7DD-815C5E7F6BCA}" dt="2024-10-21T20:44:03.813" v="16" actId="20577"/>
          <ac:spMkLst>
            <pc:docMk/>
            <pc:sldMk cId="3127428485" sldId="269"/>
            <ac:spMk id="3" creationId="{8074E166-AAFB-4864-AE6D-8EFD138010D1}"/>
          </ac:spMkLst>
        </pc:spChg>
      </pc:sldChg>
      <pc:sldChg chg="modSp mod">
        <pc:chgData name="Ana Slavec" userId="61ae62f6-9347-4590-919c-525d794b9530" providerId="ADAL" clId="{F2E6BE16-4680-421E-B7DD-815C5E7F6BCA}" dt="2024-10-21T21:43:14.531" v="362" actId="20577"/>
        <pc:sldMkLst>
          <pc:docMk/>
          <pc:sldMk cId="1784495698" sldId="311"/>
        </pc:sldMkLst>
        <pc:spChg chg="mod">
          <ac:chgData name="Ana Slavec" userId="61ae62f6-9347-4590-919c-525d794b9530" providerId="ADAL" clId="{F2E6BE16-4680-421E-B7DD-815C5E7F6BCA}" dt="2024-10-21T21:42:41.265" v="361" actId="20577"/>
          <ac:spMkLst>
            <pc:docMk/>
            <pc:sldMk cId="1784495698" sldId="311"/>
            <ac:spMk id="3" creationId="{8074E166-AAFB-4864-AE6D-8EFD138010D1}"/>
          </ac:spMkLst>
        </pc:spChg>
        <pc:graphicFrameChg chg="mod modGraphic">
          <ac:chgData name="Ana Slavec" userId="61ae62f6-9347-4590-919c-525d794b9530" providerId="ADAL" clId="{F2E6BE16-4680-421E-B7DD-815C5E7F6BCA}" dt="2024-10-21T21:43:14.531" v="362" actId="20577"/>
          <ac:graphicFrameMkLst>
            <pc:docMk/>
            <pc:sldMk cId="1784495698" sldId="311"/>
            <ac:graphicFrameMk id="4" creationId="{B15189A1-DED4-4F30-9686-34EF36EC7540}"/>
          </ac:graphicFrameMkLst>
        </pc:graphicFrameChg>
      </pc:sldChg>
    </pc:docChg>
  </pc:docChgLst>
  <pc:docChgLst>
    <pc:chgData name="Ana Slavec" userId="61ae62f6-9347-4590-919c-525d794b9530" providerId="ADAL" clId="{8C4682DF-ADBB-4D2D-B96B-C2083882562A}"/>
    <pc:docChg chg="undo custSel modSld">
      <pc:chgData name="Ana Slavec" userId="61ae62f6-9347-4590-919c-525d794b9530" providerId="ADAL" clId="{8C4682DF-ADBB-4D2D-B96B-C2083882562A}" dt="2024-10-23T12:59:43.909" v="1538" actId="6549"/>
      <pc:docMkLst>
        <pc:docMk/>
      </pc:docMkLst>
      <pc:sldChg chg="modSp mod setBg">
        <pc:chgData name="Ana Slavec" userId="61ae62f6-9347-4590-919c-525d794b9530" providerId="ADAL" clId="{8C4682DF-ADBB-4D2D-B96B-C2083882562A}" dt="2024-10-08T11:59:13.075" v="4" actId="14100"/>
        <pc:sldMkLst>
          <pc:docMk/>
          <pc:sldMk cId="3179415915" sldId="256"/>
        </pc:sldMkLst>
        <pc:spChg chg="mod">
          <ac:chgData name="Ana Slavec" userId="61ae62f6-9347-4590-919c-525d794b9530" providerId="ADAL" clId="{8C4682DF-ADBB-4D2D-B96B-C2083882562A}" dt="2024-10-08T11:59:13.075" v="4" actId="14100"/>
          <ac:spMkLst>
            <pc:docMk/>
            <pc:sldMk cId="3179415915" sldId="256"/>
            <ac:spMk id="2" creationId="{AFD15E8E-0189-443A-BBE1-1E7974BA62EA}"/>
          </ac:spMkLst>
        </pc:spChg>
        <pc:spChg chg="mod">
          <ac:chgData name="Ana Slavec" userId="61ae62f6-9347-4590-919c-525d794b9530" providerId="ADAL" clId="{8C4682DF-ADBB-4D2D-B96B-C2083882562A}" dt="2024-10-08T11:59:08.463" v="3" actId="14100"/>
          <ac:spMkLst>
            <pc:docMk/>
            <pc:sldMk cId="3179415915" sldId="256"/>
            <ac:spMk id="3" creationId="{140C1857-4D90-4A8F-AA63-52F809D29DFC}"/>
          </ac:spMkLst>
        </pc:spChg>
      </pc:sldChg>
      <pc:sldChg chg="modSp mod">
        <pc:chgData name="Ana Slavec" userId="61ae62f6-9347-4590-919c-525d794b9530" providerId="ADAL" clId="{8C4682DF-ADBB-4D2D-B96B-C2083882562A}" dt="2024-10-23T08:00:05.124" v="37" actId="14100"/>
        <pc:sldMkLst>
          <pc:docMk/>
          <pc:sldMk cId="2167973030" sldId="268"/>
        </pc:sldMkLst>
        <pc:spChg chg="mod">
          <ac:chgData name="Ana Slavec" userId="61ae62f6-9347-4590-919c-525d794b9530" providerId="ADAL" clId="{8C4682DF-ADBB-4D2D-B96B-C2083882562A}" dt="2024-10-23T08:00:05.124" v="37" actId="14100"/>
          <ac:spMkLst>
            <pc:docMk/>
            <pc:sldMk cId="2167973030" sldId="268"/>
            <ac:spMk id="2" creationId="{11018F63-2F44-4B0C-93CE-B1F365350635}"/>
          </ac:spMkLst>
        </pc:spChg>
        <pc:spChg chg="mod">
          <ac:chgData name="Ana Slavec" userId="61ae62f6-9347-4590-919c-525d794b9530" providerId="ADAL" clId="{8C4682DF-ADBB-4D2D-B96B-C2083882562A}" dt="2024-10-23T08:00:04.432" v="36" actId="14100"/>
          <ac:spMkLst>
            <pc:docMk/>
            <pc:sldMk cId="2167973030" sldId="268"/>
            <ac:spMk id="3" creationId="{8074E166-AAFB-4864-AE6D-8EFD138010D1}"/>
          </ac:spMkLst>
        </pc:spChg>
      </pc:sldChg>
      <pc:sldChg chg="addSp modSp mod">
        <pc:chgData name="Ana Slavec" userId="61ae62f6-9347-4590-919c-525d794b9530" providerId="ADAL" clId="{8C4682DF-ADBB-4D2D-B96B-C2083882562A}" dt="2024-10-23T12:59:43.909" v="1538" actId="6549"/>
        <pc:sldMkLst>
          <pc:docMk/>
          <pc:sldMk cId="1784495698" sldId="311"/>
        </pc:sldMkLst>
        <pc:spChg chg="mod">
          <ac:chgData name="Ana Slavec" userId="61ae62f6-9347-4590-919c-525d794b9530" providerId="ADAL" clId="{8C4682DF-ADBB-4D2D-B96B-C2083882562A}" dt="2024-10-23T12:59:43.909" v="1538" actId="6549"/>
          <ac:spMkLst>
            <pc:docMk/>
            <pc:sldMk cId="1784495698" sldId="311"/>
            <ac:spMk id="3" creationId="{8074E166-AAFB-4864-AE6D-8EFD138010D1}"/>
          </ac:spMkLst>
        </pc:spChg>
        <pc:spChg chg="add mod">
          <ac:chgData name="Ana Slavec" userId="61ae62f6-9347-4590-919c-525d794b9530" providerId="ADAL" clId="{8C4682DF-ADBB-4D2D-B96B-C2083882562A}" dt="2024-10-23T12:02:04.835" v="1212" actId="1076"/>
          <ac:spMkLst>
            <pc:docMk/>
            <pc:sldMk cId="1784495698" sldId="311"/>
            <ac:spMk id="7" creationId="{6F5F027B-A881-4CC8-6A15-A277BD71EEE0}"/>
          </ac:spMkLst>
        </pc:spChg>
        <pc:graphicFrameChg chg="mod modGraphic">
          <ac:chgData name="Ana Slavec" userId="61ae62f6-9347-4590-919c-525d794b9530" providerId="ADAL" clId="{8C4682DF-ADBB-4D2D-B96B-C2083882562A}" dt="2024-10-23T12:04:03.226" v="1236" actId="14100"/>
          <ac:graphicFrameMkLst>
            <pc:docMk/>
            <pc:sldMk cId="1784495698" sldId="311"/>
            <ac:graphicFrameMk id="4" creationId="{B15189A1-DED4-4F30-9686-34EF36EC7540}"/>
          </ac:graphicFrameMkLst>
        </pc:graphicFrame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2" y="0"/>
            <a:ext cx="4301543" cy="341064"/>
          </a:xfrm>
          <a:prstGeom prst="rect">
            <a:avLst/>
          </a:prstGeom>
        </p:spPr>
        <p:txBody>
          <a:bodyPr vert="horz" lIns="91440" tIns="45720" rIns="91440" bIns="45720" rtlCol="0"/>
          <a:lstStyle>
            <a:lvl1pPr algn="l">
              <a:defRPr sz="1200"/>
            </a:lvl1pPr>
          </a:lstStyle>
          <a:p>
            <a:endParaRPr lang="en-SI"/>
          </a:p>
        </p:txBody>
      </p:sp>
      <p:sp>
        <p:nvSpPr>
          <p:cNvPr id="3" name="Date Placeholder 2"/>
          <p:cNvSpPr>
            <a:spLocks noGrp="1"/>
          </p:cNvSpPr>
          <p:nvPr>
            <p:ph type="dt" idx="1"/>
          </p:nvPr>
        </p:nvSpPr>
        <p:spPr>
          <a:xfrm>
            <a:off x="5622800" y="0"/>
            <a:ext cx="4301543" cy="341064"/>
          </a:xfrm>
          <a:prstGeom prst="rect">
            <a:avLst/>
          </a:prstGeom>
        </p:spPr>
        <p:txBody>
          <a:bodyPr vert="horz" lIns="91440" tIns="45720" rIns="91440" bIns="45720" rtlCol="0"/>
          <a:lstStyle>
            <a:lvl1pPr algn="r">
              <a:defRPr sz="1200"/>
            </a:lvl1pPr>
          </a:lstStyle>
          <a:p>
            <a:fld id="{0E705D12-7D79-4E9B-997B-42219EB6B21C}" type="datetimeFigureOut">
              <a:rPr lang="en-SI" smtClean="0"/>
              <a:t>23/10/2024</a:t>
            </a:fld>
            <a:endParaRPr lang="en-SI"/>
          </a:p>
        </p:txBody>
      </p:sp>
      <p:sp>
        <p:nvSpPr>
          <p:cNvPr id="4" name="Slide Image Placeholder 3"/>
          <p:cNvSpPr>
            <a:spLocks noGrp="1" noRot="1" noChangeAspect="1"/>
          </p:cNvSpPr>
          <p:nvPr>
            <p:ph type="sldImg" idx="2"/>
          </p:nvPr>
        </p:nvSpPr>
        <p:spPr>
          <a:xfrm>
            <a:off x="2925763" y="850900"/>
            <a:ext cx="4075112" cy="2292350"/>
          </a:xfrm>
          <a:prstGeom prst="rect">
            <a:avLst/>
          </a:prstGeom>
          <a:noFill/>
          <a:ln w="12700">
            <a:solidFill>
              <a:prstClr val="black"/>
            </a:solidFill>
          </a:ln>
        </p:spPr>
        <p:txBody>
          <a:bodyPr vert="horz" lIns="91440" tIns="45720" rIns="91440" bIns="45720" rtlCol="0" anchor="ctr"/>
          <a:lstStyle/>
          <a:p>
            <a:endParaRPr lang="en-SI"/>
          </a:p>
        </p:txBody>
      </p:sp>
      <p:sp>
        <p:nvSpPr>
          <p:cNvPr id="5" name="Notes Placeholder 4"/>
          <p:cNvSpPr>
            <a:spLocks noGrp="1"/>
          </p:cNvSpPr>
          <p:nvPr>
            <p:ph type="body" sz="quarter" idx="3"/>
          </p:nvPr>
        </p:nvSpPr>
        <p:spPr>
          <a:xfrm>
            <a:off x="992665" y="3271381"/>
            <a:ext cx="7941310" cy="2676585"/>
          </a:xfrm>
          <a:prstGeom prst="rect">
            <a:avLst/>
          </a:prstGeom>
        </p:spPr>
        <p:txBody>
          <a:bodyPr vert="horz" lIns="91440" tIns="45720" rIns="91440" bIns="45720" rtlCol="0"/>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6" name="Footer Placeholder 5"/>
          <p:cNvSpPr>
            <a:spLocks noGrp="1"/>
          </p:cNvSpPr>
          <p:nvPr>
            <p:ph type="ftr" sz="quarter" idx="4"/>
          </p:nvPr>
        </p:nvSpPr>
        <p:spPr>
          <a:xfrm>
            <a:off x="2" y="6456612"/>
            <a:ext cx="4301543" cy="341064"/>
          </a:xfrm>
          <a:prstGeom prst="rect">
            <a:avLst/>
          </a:prstGeom>
        </p:spPr>
        <p:txBody>
          <a:bodyPr vert="horz" lIns="91440" tIns="45720" rIns="91440" bIns="45720" rtlCol="0" anchor="b"/>
          <a:lstStyle>
            <a:lvl1pPr algn="l">
              <a:defRPr sz="1200"/>
            </a:lvl1pPr>
          </a:lstStyle>
          <a:p>
            <a:endParaRPr lang="en-SI"/>
          </a:p>
        </p:txBody>
      </p:sp>
      <p:sp>
        <p:nvSpPr>
          <p:cNvPr id="7" name="Slide Number Placeholder 6"/>
          <p:cNvSpPr>
            <a:spLocks noGrp="1"/>
          </p:cNvSpPr>
          <p:nvPr>
            <p:ph type="sldNum" sz="quarter" idx="5"/>
          </p:nvPr>
        </p:nvSpPr>
        <p:spPr>
          <a:xfrm>
            <a:off x="5622800" y="6456612"/>
            <a:ext cx="4301543" cy="341064"/>
          </a:xfrm>
          <a:prstGeom prst="rect">
            <a:avLst/>
          </a:prstGeom>
        </p:spPr>
        <p:txBody>
          <a:bodyPr vert="horz" lIns="91440" tIns="45720" rIns="91440" bIns="45720" rtlCol="0" anchor="b"/>
          <a:lstStyle>
            <a:lvl1pPr algn="r">
              <a:defRPr sz="1200"/>
            </a:lvl1pPr>
          </a:lstStyle>
          <a:p>
            <a:fld id="{8DE53570-1D68-4BD7-9B4E-B63B78F26A1F}" type="slidenum">
              <a:rPr lang="en-SI" smtClean="0"/>
              <a:t>‹#›</a:t>
            </a:fld>
            <a:endParaRPr lang="en-SI"/>
          </a:p>
        </p:txBody>
      </p:sp>
    </p:spTree>
    <p:extLst>
      <p:ext uri="{BB962C8B-B14F-4D97-AF65-F5344CB8AC3E}">
        <p14:creationId xmlns:p14="http://schemas.microsoft.com/office/powerpoint/2010/main" val="3557748717"/>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44.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8DE53570-1D68-4BD7-9B4E-B63B78F26A1F}" type="slidenum">
              <a:rPr lang="en-SI" smtClean="0"/>
              <a:t>1</a:t>
            </a:fld>
            <a:endParaRPr lang="en-SI"/>
          </a:p>
        </p:txBody>
      </p:sp>
    </p:spTree>
    <p:extLst>
      <p:ext uri="{BB962C8B-B14F-4D97-AF65-F5344CB8AC3E}">
        <p14:creationId xmlns:p14="http://schemas.microsoft.com/office/powerpoint/2010/main" val="450103746"/>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10"/>
          </p:nvPr>
        </p:nvSpPr>
        <p:spPr/>
        <p:txBody>
          <a:bodyPr/>
          <a:lstStyle/>
          <a:p>
            <a:fld id="{8DE53570-1D68-4BD7-9B4E-B63B78F26A1F}" type="slidenum">
              <a:rPr lang="en-SI" smtClean="0"/>
              <a:t>14</a:t>
            </a:fld>
            <a:endParaRPr lang="en-SI"/>
          </a:p>
        </p:txBody>
      </p:sp>
    </p:spTree>
    <p:extLst>
      <p:ext uri="{BB962C8B-B14F-4D97-AF65-F5344CB8AC3E}">
        <p14:creationId xmlns:p14="http://schemas.microsoft.com/office/powerpoint/2010/main" val="2015750286"/>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8DE53570-1D68-4BD7-9B4E-B63B78F26A1F}" type="slidenum">
              <a:rPr lang="en-SI" smtClean="0"/>
              <a:t>23</a:t>
            </a:fld>
            <a:endParaRPr lang="en-SI"/>
          </a:p>
        </p:txBody>
      </p:sp>
    </p:spTree>
    <p:extLst>
      <p:ext uri="{BB962C8B-B14F-4D97-AF65-F5344CB8AC3E}">
        <p14:creationId xmlns:p14="http://schemas.microsoft.com/office/powerpoint/2010/main" val="2092781000"/>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5"/>
          </p:nvPr>
        </p:nvSpPr>
        <p:spPr/>
        <p:txBody>
          <a:bodyPr/>
          <a:lstStyle/>
          <a:p>
            <a:fld id="{8DE53570-1D68-4BD7-9B4E-B63B78F26A1F}" type="slidenum">
              <a:rPr lang="en-SI" smtClean="0"/>
              <a:t>26</a:t>
            </a:fld>
            <a:endParaRPr lang="en-SI"/>
          </a:p>
        </p:txBody>
      </p:sp>
    </p:spTree>
    <p:extLst>
      <p:ext uri="{BB962C8B-B14F-4D97-AF65-F5344CB8AC3E}">
        <p14:creationId xmlns:p14="http://schemas.microsoft.com/office/powerpoint/2010/main" val="380533845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10"/>
          </p:nvPr>
        </p:nvSpPr>
        <p:spPr/>
        <p:txBody>
          <a:bodyPr/>
          <a:lstStyle/>
          <a:p>
            <a:fld id="{8DE53570-1D68-4BD7-9B4E-B63B78F26A1F}" type="slidenum">
              <a:rPr lang="en-SI" smtClean="0"/>
              <a:t>38</a:t>
            </a:fld>
            <a:endParaRPr lang="en-SI"/>
          </a:p>
        </p:txBody>
      </p:sp>
    </p:spTree>
    <p:extLst>
      <p:ext uri="{BB962C8B-B14F-4D97-AF65-F5344CB8AC3E}">
        <p14:creationId xmlns:p14="http://schemas.microsoft.com/office/powerpoint/2010/main" val="3516097223"/>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10"/>
          </p:nvPr>
        </p:nvSpPr>
        <p:spPr/>
        <p:txBody>
          <a:bodyPr/>
          <a:lstStyle/>
          <a:p>
            <a:fld id="{8DE53570-1D68-4BD7-9B4E-B63B78F26A1F}" type="slidenum">
              <a:rPr lang="en-SI" smtClean="0"/>
              <a:t>40</a:t>
            </a:fld>
            <a:endParaRPr lang="en-SI"/>
          </a:p>
        </p:txBody>
      </p:sp>
    </p:spTree>
    <p:extLst>
      <p:ext uri="{BB962C8B-B14F-4D97-AF65-F5344CB8AC3E}">
        <p14:creationId xmlns:p14="http://schemas.microsoft.com/office/powerpoint/2010/main" val="7456706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en-SI" dirty="0"/>
          </a:p>
        </p:txBody>
      </p:sp>
      <p:sp>
        <p:nvSpPr>
          <p:cNvPr id="4" name="Slide Number Placeholder 3"/>
          <p:cNvSpPr>
            <a:spLocks noGrp="1"/>
          </p:cNvSpPr>
          <p:nvPr>
            <p:ph type="sldNum" sz="quarter" idx="10"/>
          </p:nvPr>
        </p:nvSpPr>
        <p:spPr/>
        <p:txBody>
          <a:bodyPr/>
          <a:lstStyle/>
          <a:p>
            <a:fld id="{8DE53570-1D68-4BD7-9B4E-B63B78F26A1F}" type="slidenum">
              <a:rPr lang="en-SI" smtClean="0"/>
              <a:t>44</a:t>
            </a:fld>
            <a:endParaRPr lang="en-SI"/>
          </a:p>
        </p:txBody>
      </p:sp>
    </p:spTree>
    <p:extLst>
      <p:ext uri="{BB962C8B-B14F-4D97-AF65-F5344CB8AC3E}">
        <p14:creationId xmlns:p14="http://schemas.microsoft.com/office/powerpoint/2010/main" val="2485180793"/>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FFF01F-F0F6-4A91-9CF2-8321845A9476}"/>
              </a:ext>
            </a:extLst>
          </p:cNvPr>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endParaRPr lang="en-SI"/>
          </a:p>
        </p:txBody>
      </p:sp>
      <p:sp>
        <p:nvSpPr>
          <p:cNvPr id="3" name="Subtitle 2">
            <a:extLst>
              <a:ext uri="{FF2B5EF4-FFF2-40B4-BE49-F238E27FC236}">
                <a16:creationId xmlns:a16="http://schemas.microsoft.com/office/drawing/2014/main" id="{2C1473E4-97B8-4921-A6B5-D73AEC4EB394}"/>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SI"/>
          </a:p>
        </p:txBody>
      </p:sp>
      <p:sp>
        <p:nvSpPr>
          <p:cNvPr id="4" name="Date Placeholder 3">
            <a:extLst>
              <a:ext uri="{FF2B5EF4-FFF2-40B4-BE49-F238E27FC236}">
                <a16:creationId xmlns:a16="http://schemas.microsoft.com/office/drawing/2014/main" id="{4C0E213E-FFF8-46DB-8E49-B9E27C8DF0D7}"/>
              </a:ext>
            </a:extLst>
          </p:cNvPr>
          <p:cNvSpPr>
            <a:spLocks noGrp="1"/>
          </p:cNvSpPr>
          <p:nvPr>
            <p:ph type="dt" sz="half" idx="10"/>
          </p:nvPr>
        </p:nvSpPr>
        <p:spPr/>
        <p:txBody>
          <a:bodyPr/>
          <a:lstStyle/>
          <a:p>
            <a:r>
              <a:rPr lang="en-SI"/>
              <a:t>26/04/2018</a:t>
            </a:r>
          </a:p>
        </p:txBody>
      </p:sp>
      <p:sp>
        <p:nvSpPr>
          <p:cNvPr id="5" name="Footer Placeholder 4">
            <a:extLst>
              <a:ext uri="{FF2B5EF4-FFF2-40B4-BE49-F238E27FC236}">
                <a16:creationId xmlns:a16="http://schemas.microsoft.com/office/drawing/2014/main" id="{9809D19D-3F9A-43D7-80B5-E6D5A70FA3FA}"/>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B3507A5C-D376-4434-8AE3-9C75FD63405B}"/>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104497147"/>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FFBE0D2-B80F-4F4F-871C-3693D267EC76}"/>
              </a:ext>
            </a:extLst>
          </p:cNvPr>
          <p:cNvSpPr>
            <a:spLocks noGrp="1"/>
          </p:cNvSpPr>
          <p:nvPr>
            <p:ph type="title"/>
          </p:nvPr>
        </p:nvSpPr>
        <p:spPr/>
        <p:txBody>
          <a:bodyPr/>
          <a:lstStyle/>
          <a:p>
            <a:r>
              <a:rPr lang="en-US"/>
              <a:t>Click to edit Master title style</a:t>
            </a:r>
            <a:endParaRPr lang="en-SI"/>
          </a:p>
        </p:txBody>
      </p:sp>
      <p:sp>
        <p:nvSpPr>
          <p:cNvPr id="3" name="Vertical Text Placeholder 2">
            <a:extLst>
              <a:ext uri="{FF2B5EF4-FFF2-40B4-BE49-F238E27FC236}">
                <a16:creationId xmlns:a16="http://schemas.microsoft.com/office/drawing/2014/main" id="{A25426C2-2061-44B3-A0B6-7D701398CC2E}"/>
              </a:ext>
            </a:extLst>
          </p:cNvPr>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Date Placeholder 3">
            <a:extLst>
              <a:ext uri="{FF2B5EF4-FFF2-40B4-BE49-F238E27FC236}">
                <a16:creationId xmlns:a16="http://schemas.microsoft.com/office/drawing/2014/main" id="{0E4BB0F6-A458-48BB-BAA6-957B14672D90}"/>
              </a:ext>
            </a:extLst>
          </p:cNvPr>
          <p:cNvSpPr>
            <a:spLocks noGrp="1"/>
          </p:cNvSpPr>
          <p:nvPr>
            <p:ph type="dt" sz="half" idx="10"/>
          </p:nvPr>
        </p:nvSpPr>
        <p:spPr/>
        <p:txBody>
          <a:bodyPr/>
          <a:lstStyle/>
          <a:p>
            <a:r>
              <a:rPr lang="en-SI"/>
              <a:t>26/04/2018</a:t>
            </a:r>
          </a:p>
        </p:txBody>
      </p:sp>
      <p:sp>
        <p:nvSpPr>
          <p:cNvPr id="5" name="Footer Placeholder 4">
            <a:extLst>
              <a:ext uri="{FF2B5EF4-FFF2-40B4-BE49-F238E27FC236}">
                <a16:creationId xmlns:a16="http://schemas.microsoft.com/office/drawing/2014/main" id="{FCE05F85-95C7-4E21-84D8-5CC9F05960C6}"/>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EDF4435D-F28E-46C2-8CE6-BE39B41E379B}"/>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213449806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010B879D-88C4-49CE-A2B6-5213ACCED9A4}"/>
              </a:ext>
            </a:extLst>
          </p:cNvPr>
          <p:cNvSpPr>
            <a:spLocks noGrp="1"/>
          </p:cNvSpPr>
          <p:nvPr>
            <p:ph type="title" orient="vert"/>
          </p:nvPr>
        </p:nvSpPr>
        <p:spPr>
          <a:xfrm>
            <a:off x="8724900" y="365125"/>
            <a:ext cx="2628900" cy="5811838"/>
          </a:xfrm>
        </p:spPr>
        <p:txBody>
          <a:bodyPr vert="eaVert"/>
          <a:lstStyle/>
          <a:p>
            <a:r>
              <a:rPr lang="en-US"/>
              <a:t>Click to edit Master title style</a:t>
            </a:r>
            <a:endParaRPr lang="en-SI"/>
          </a:p>
        </p:txBody>
      </p:sp>
      <p:sp>
        <p:nvSpPr>
          <p:cNvPr id="3" name="Vertical Text Placeholder 2">
            <a:extLst>
              <a:ext uri="{FF2B5EF4-FFF2-40B4-BE49-F238E27FC236}">
                <a16:creationId xmlns:a16="http://schemas.microsoft.com/office/drawing/2014/main" id="{2FC0EFA5-7424-43FE-B309-0DB6A94FD8FD}"/>
              </a:ext>
            </a:extLst>
          </p:cNvPr>
          <p:cNvSpPr>
            <a:spLocks noGrp="1"/>
          </p:cNvSpPr>
          <p:nvPr>
            <p:ph type="body" orient="vert" idx="1"/>
          </p:nvPr>
        </p:nvSpPr>
        <p:spPr>
          <a:xfrm>
            <a:off x="838200"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Date Placeholder 3">
            <a:extLst>
              <a:ext uri="{FF2B5EF4-FFF2-40B4-BE49-F238E27FC236}">
                <a16:creationId xmlns:a16="http://schemas.microsoft.com/office/drawing/2014/main" id="{BAFC2CFB-EB9F-4A1A-BE38-23EC04286748}"/>
              </a:ext>
            </a:extLst>
          </p:cNvPr>
          <p:cNvSpPr>
            <a:spLocks noGrp="1"/>
          </p:cNvSpPr>
          <p:nvPr>
            <p:ph type="dt" sz="half" idx="10"/>
          </p:nvPr>
        </p:nvSpPr>
        <p:spPr/>
        <p:txBody>
          <a:bodyPr/>
          <a:lstStyle/>
          <a:p>
            <a:r>
              <a:rPr lang="en-SI"/>
              <a:t>26/04/2018</a:t>
            </a:r>
          </a:p>
        </p:txBody>
      </p:sp>
      <p:sp>
        <p:nvSpPr>
          <p:cNvPr id="5" name="Footer Placeholder 4">
            <a:extLst>
              <a:ext uri="{FF2B5EF4-FFF2-40B4-BE49-F238E27FC236}">
                <a16:creationId xmlns:a16="http://schemas.microsoft.com/office/drawing/2014/main" id="{68CD3844-E374-4E94-94B0-594873E633FE}"/>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FF24303E-934D-4DC9-81AB-CC761235C19E}"/>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17465852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B89556F-4C3C-46E0-8BA5-31F35D4E69C4}"/>
              </a:ext>
            </a:extLst>
          </p:cNvPr>
          <p:cNvSpPr>
            <a:spLocks noGrp="1"/>
          </p:cNvSpPr>
          <p:nvPr>
            <p:ph type="title"/>
          </p:nvPr>
        </p:nvSpPr>
        <p:spPr/>
        <p:txBody>
          <a:bodyPr/>
          <a:lstStyle/>
          <a:p>
            <a:r>
              <a:rPr lang="en-US"/>
              <a:t>Click to edit Master title style</a:t>
            </a:r>
            <a:endParaRPr lang="en-SI"/>
          </a:p>
        </p:txBody>
      </p:sp>
      <p:sp>
        <p:nvSpPr>
          <p:cNvPr id="3" name="Content Placeholder 2">
            <a:extLst>
              <a:ext uri="{FF2B5EF4-FFF2-40B4-BE49-F238E27FC236}">
                <a16:creationId xmlns:a16="http://schemas.microsoft.com/office/drawing/2014/main" id="{214C03DF-CB19-402E-AC16-9FFF8E1D8AEC}"/>
              </a:ext>
            </a:extLst>
          </p:cNvPr>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Date Placeholder 3">
            <a:extLst>
              <a:ext uri="{FF2B5EF4-FFF2-40B4-BE49-F238E27FC236}">
                <a16:creationId xmlns:a16="http://schemas.microsoft.com/office/drawing/2014/main" id="{3DC04AAC-A499-43C5-94C1-9A67A3EE827E}"/>
              </a:ext>
            </a:extLst>
          </p:cNvPr>
          <p:cNvSpPr>
            <a:spLocks noGrp="1"/>
          </p:cNvSpPr>
          <p:nvPr>
            <p:ph type="dt" sz="half" idx="10"/>
          </p:nvPr>
        </p:nvSpPr>
        <p:spPr/>
        <p:txBody>
          <a:bodyPr/>
          <a:lstStyle/>
          <a:p>
            <a:r>
              <a:rPr lang="en-SI"/>
              <a:t>26/04/2018</a:t>
            </a:r>
          </a:p>
        </p:txBody>
      </p:sp>
      <p:sp>
        <p:nvSpPr>
          <p:cNvPr id="5" name="Footer Placeholder 4">
            <a:extLst>
              <a:ext uri="{FF2B5EF4-FFF2-40B4-BE49-F238E27FC236}">
                <a16:creationId xmlns:a16="http://schemas.microsoft.com/office/drawing/2014/main" id="{E6B92EC4-EA4C-438C-A1CA-2C02E636D3AA}"/>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D6CCAF44-B22C-47CD-981C-3A6606C904ED}"/>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3193538353"/>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C422E63-AE9E-4851-A217-46B2BCD14716}"/>
              </a:ext>
            </a:extLst>
          </p:cNvPr>
          <p:cNvSpPr>
            <a:spLocks noGrp="1"/>
          </p:cNvSpPr>
          <p:nvPr>
            <p:ph type="title"/>
          </p:nvPr>
        </p:nvSpPr>
        <p:spPr>
          <a:xfrm>
            <a:off x="831850" y="1709738"/>
            <a:ext cx="10515600" cy="2852737"/>
          </a:xfrm>
        </p:spPr>
        <p:txBody>
          <a:bodyPr anchor="b"/>
          <a:lstStyle>
            <a:lvl1pPr>
              <a:defRPr sz="6000"/>
            </a:lvl1pPr>
          </a:lstStyle>
          <a:p>
            <a:r>
              <a:rPr lang="en-US"/>
              <a:t>Click to edit Master title style</a:t>
            </a:r>
            <a:endParaRPr lang="en-SI"/>
          </a:p>
        </p:txBody>
      </p:sp>
      <p:sp>
        <p:nvSpPr>
          <p:cNvPr id="3" name="Text Placeholder 2">
            <a:extLst>
              <a:ext uri="{FF2B5EF4-FFF2-40B4-BE49-F238E27FC236}">
                <a16:creationId xmlns:a16="http://schemas.microsoft.com/office/drawing/2014/main" id="{56E8CE5E-389A-4941-8945-42C071DAEB64}"/>
              </a:ext>
            </a:extLst>
          </p:cNvPr>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4189ED21-5751-4918-86A2-80EC57A80E65}"/>
              </a:ext>
            </a:extLst>
          </p:cNvPr>
          <p:cNvSpPr>
            <a:spLocks noGrp="1"/>
          </p:cNvSpPr>
          <p:nvPr>
            <p:ph type="dt" sz="half" idx="10"/>
          </p:nvPr>
        </p:nvSpPr>
        <p:spPr/>
        <p:txBody>
          <a:bodyPr/>
          <a:lstStyle/>
          <a:p>
            <a:r>
              <a:rPr lang="en-SI"/>
              <a:t>26/04/2018</a:t>
            </a:r>
          </a:p>
        </p:txBody>
      </p:sp>
      <p:sp>
        <p:nvSpPr>
          <p:cNvPr id="5" name="Footer Placeholder 4">
            <a:extLst>
              <a:ext uri="{FF2B5EF4-FFF2-40B4-BE49-F238E27FC236}">
                <a16:creationId xmlns:a16="http://schemas.microsoft.com/office/drawing/2014/main" id="{EE47B3FE-9E7C-46AA-B543-699C777F5BB2}"/>
              </a:ext>
            </a:extLst>
          </p:cNvPr>
          <p:cNvSpPr>
            <a:spLocks noGrp="1"/>
          </p:cNvSpPr>
          <p:nvPr>
            <p:ph type="ftr" sz="quarter" idx="11"/>
          </p:nvPr>
        </p:nvSpPr>
        <p:spPr/>
        <p:txBody>
          <a:bodyPr/>
          <a:lstStyle/>
          <a:p>
            <a:endParaRPr lang="en-SI"/>
          </a:p>
        </p:txBody>
      </p:sp>
      <p:sp>
        <p:nvSpPr>
          <p:cNvPr id="6" name="Slide Number Placeholder 5">
            <a:extLst>
              <a:ext uri="{FF2B5EF4-FFF2-40B4-BE49-F238E27FC236}">
                <a16:creationId xmlns:a16="http://schemas.microsoft.com/office/drawing/2014/main" id="{5406AD5E-ABDC-4909-96CC-4C2B02FE4DBD}"/>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1612923641"/>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DA36B18-526A-4A33-8665-4756C284A8D2}"/>
              </a:ext>
            </a:extLst>
          </p:cNvPr>
          <p:cNvSpPr>
            <a:spLocks noGrp="1"/>
          </p:cNvSpPr>
          <p:nvPr>
            <p:ph type="title"/>
          </p:nvPr>
        </p:nvSpPr>
        <p:spPr/>
        <p:txBody>
          <a:bodyPr/>
          <a:lstStyle/>
          <a:p>
            <a:r>
              <a:rPr lang="en-US"/>
              <a:t>Click to edit Master title style</a:t>
            </a:r>
            <a:endParaRPr lang="en-SI"/>
          </a:p>
        </p:txBody>
      </p:sp>
      <p:sp>
        <p:nvSpPr>
          <p:cNvPr id="3" name="Content Placeholder 2">
            <a:extLst>
              <a:ext uri="{FF2B5EF4-FFF2-40B4-BE49-F238E27FC236}">
                <a16:creationId xmlns:a16="http://schemas.microsoft.com/office/drawing/2014/main" id="{29582A14-0F88-4ED9-BBE9-48B84946C59E}"/>
              </a:ext>
            </a:extLst>
          </p:cNvPr>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Content Placeholder 3">
            <a:extLst>
              <a:ext uri="{FF2B5EF4-FFF2-40B4-BE49-F238E27FC236}">
                <a16:creationId xmlns:a16="http://schemas.microsoft.com/office/drawing/2014/main" id="{EF89D32A-C73B-4879-92D1-319F638DE653}"/>
              </a:ext>
            </a:extLst>
          </p:cNvPr>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5" name="Date Placeholder 4">
            <a:extLst>
              <a:ext uri="{FF2B5EF4-FFF2-40B4-BE49-F238E27FC236}">
                <a16:creationId xmlns:a16="http://schemas.microsoft.com/office/drawing/2014/main" id="{97515B99-CCE1-40DC-96BC-11E2DF2AAAD6}"/>
              </a:ext>
            </a:extLst>
          </p:cNvPr>
          <p:cNvSpPr>
            <a:spLocks noGrp="1"/>
          </p:cNvSpPr>
          <p:nvPr>
            <p:ph type="dt" sz="half" idx="10"/>
          </p:nvPr>
        </p:nvSpPr>
        <p:spPr/>
        <p:txBody>
          <a:bodyPr/>
          <a:lstStyle/>
          <a:p>
            <a:r>
              <a:rPr lang="en-SI"/>
              <a:t>26/04/2018</a:t>
            </a:r>
          </a:p>
        </p:txBody>
      </p:sp>
      <p:sp>
        <p:nvSpPr>
          <p:cNvPr id="6" name="Footer Placeholder 5">
            <a:extLst>
              <a:ext uri="{FF2B5EF4-FFF2-40B4-BE49-F238E27FC236}">
                <a16:creationId xmlns:a16="http://schemas.microsoft.com/office/drawing/2014/main" id="{516D5A79-2B47-4390-AC81-1A4ADF64960D}"/>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62856159-30DD-4D5C-B7F1-CF2D13FF8428}"/>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73113052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5B60FE2-2525-49EF-8B6D-59E09596D9B9}"/>
              </a:ext>
            </a:extLst>
          </p:cNvPr>
          <p:cNvSpPr>
            <a:spLocks noGrp="1"/>
          </p:cNvSpPr>
          <p:nvPr>
            <p:ph type="title"/>
          </p:nvPr>
        </p:nvSpPr>
        <p:spPr>
          <a:xfrm>
            <a:off x="839788" y="365125"/>
            <a:ext cx="10515600" cy="1325563"/>
          </a:xfrm>
        </p:spPr>
        <p:txBody>
          <a:bodyPr/>
          <a:lstStyle/>
          <a:p>
            <a:r>
              <a:rPr lang="en-US"/>
              <a:t>Click to edit Master title style</a:t>
            </a:r>
            <a:endParaRPr lang="en-SI"/>
          </a:p>
        </p:txBody>
      </p:sp>
      <p:sp>
        <p:nvSpPr>
          <p:cNvPr id="3" name="Text Placeholder 2">
            <a:extLst>
              <a:ext uri="{FF2B5EF4-FFF2-40B4-BE49-F238E27FC236}">
                <a16:creationId xmlns:a16="http://schemas.microsoft.com/office/drawing/2014/main" id="{FA02B9B0-31C8-4E90-AC23-04A57232CAB4}"/>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4" name="Content Placeholder 3">
            <a:extLst>
              <a:ext uri="{FF2B5EF4-FFF2-40B4-BE49-F238E27FC236}">
                <a16:creationId xmlns:a16="http://schemas.microsoft.com/office/drawing/2014/main" id="{9BC46BF1-1052-4A57-BC5F-6F5736296F61}"/>
              </a:ext>
            </a:extLst>
          </p:cNvPr>
          <p:cNvSpPr>
            <a:spLocks noGrp="1"/>
          </p:cNvSpPr>
          <p:nvPr>
            <p:ph sz="half" idx="2"/>
          </p:nvPr>
        </p:nvSpPr>
        <p:spPr>
          <a:xfrm>
            <a:off x="839788"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5" name="Text Placeholder 4">
            <a:extLst>
              <a:ext uri="{FF2B5EF4-FFF2-40B4-BE49-F238E27FC236}">
                <a16:creationId xmlns:a16="http://schemas.microsoft.com/office/drawing/2014/main" id="{29316000-7531-4049-BD15-AB239BB22528}"/>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Edit Master text styles</a:t>
            </a:r>
          </a:p>
        </p:txBody>
      </p:sp>
      <p:sp>
        <p:nvSpPr>
          <p:cNvPr id="6" name="Content Placeholder 5">
            <a:extLst>
              <a:ext uri="{FF2B5EF4-FFF2-40B4-BE49-F238E27FC236}">
                <a16:creationId xmlns:a16="http://schemas.microsoft.com/office/drawing/2014/main" id="{88638C30-1758-419F-8AEA-7420F2332394}"/>
              </a:ext>
            </a:extLst>
          </p:cNvPr>
          <p:cNvSpPr>
            <a:spLocks noGrp="1"/>
          </p:cNvSpPr>
          <p:nvPr>
            <p:ph sz="quarter" idx="4"/>
          </p:nvPr>
        </p:nvSpPr>
        <p:spPr>
          <a:xfrm>
            <a:off x="6172200"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7" name="Date Placeholder 6">
            <a:extLst>
              <a:ext uri="{FF2B5EF4-FFF2-40B4-BE49-F238E27FC236}">
                <a16:creationId xmlns:a16="http://schemas.microsoft.com/office/drawing/2014/main" id="{88A218AA-8158-4F50-A98F-BD4A7AA66455}"/>
              </a:ext>
            </a:extLst>
          </p:cNvPr>
          <p:cNvSpPr>
            <a:spLocks noGrp="1"/>
          </p:cNvSpPr>
          <p:nvPr>
            <p:ph type="dt" sz="half" idx="10"/>
          </p:nvPr>
        </p:nvSpPr>
        <p:spPr/>
        <p:txBody>
          <a:bodyPr/>
          <a:lstStyle/>
          <a:p>
            <a:r>
              <a:rPr lang="en-SI"/>
              <a:t>26/04/2018</a:t>
            </a:r>
          </a:p>
        </p:txBody>
      </p:sp>
      <p:sp>
        <p:nvSpPr>
          <p:cNvPr id="8" name="Footer Placeholder 7">
            <a:extLst>
              <a:ext uri="{FF2B5EF4-FFF2-40B4-BE49-F238E27FC236}">
                <a16:creationId xmlns:a16="http://schemas.microsoft.com/office/drawing/2014/main" id="{E76620C8-FAA3-49AE-B9BD-9DED81A9DBEF}"/>
              </a:ext>
            </a:extLst>
          </p:cNvPr>
          <p:cNvSpPr>
            <a:spLocks noGrp="1"/>
          </p:cNvSpPr>
          <p:nvPr>
            <p:ph type="ftr" sz="quarter" idx="11"/>
          </p:nvPr>
        </p:nvSpPr>
        <p:spPr/>
        <p:txBody>
          <a:bodyPr/>
          <a:lstStyle/>
          <a:p>
            <a:endParaRPr lang="en-SI"/>
          </a:p>
        </p:txBody>
      </p:sp>
      <p:sp>
        <p:nvSpPr>
          <p:cNvPr id="9" name="Slide Number Placeholder 8">
            <a:extLst>
              <a:ext uri="{FF2B5EF4-FFF2-40B4-BE49-F238E27FC236}">
                <a16:creationId xmlns:a16="http://schemas.microsoft.com/office/drawing/2014/main" id="{E4569054-A4CE-4A55-996A-B9C059BE8A98}"/>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31701530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825C70A-D56B-468B-A726-9DA3954D49D0}"/>
              </a:ext>
            </a:extLst>
          </p:cNvPr>
          <p:cNvSpPr>
            <a:spLocks noGrp="1"/>
          </p:cNvSpPr>
          <p:nvPr>
            <p:ph type="title"/>
          </p:nvPr>
        </p:nvSpPr>
        <p:spPr/>
        <p:txBody>
          <a:bodyPr/>
          <a:lstStyle/>
          <a:p>
            <a:r>
              <a:rPr lang="en-US"/>
              <a:t>Click to edit Master title style</a:t>
            </a:r>
            <a:endParaRPr lang="en-SI"/>
          </a:p>
        </p:txBody>
      </p:sp>
      <p:sp>
        <p:nvSpPr>
          <p:cNvPr id="3" name="Date Placeholder 2">
            <a:extLst>
              <a:ext uri="{FF2B5EF4-FFF2-40B4-BE49-F238E27FC236}">
                <a16:creationId xmlns:a16="http://schemas.microsoft.com/office/drawing/2014/main" id="{E13F8069-6C90-4FE8-8BC9-512FEA3501D1}"/>
              </a:ext>
            </a:extLst>
          </p:cNvPr>
          <p:cNvSpPr>
            <a:spLocks noGrp="1"/>
          </p:cNvSpPr>
          <p:nvPr>
            <p:ph type="dt" sz="half" idx="10"/>
          </p:nvPr>
        </p:nvSpPr>
        <p:spPr/>
        <p:txBody>
          <a:bodyPr/>
          <a:lstStyle/>
          <a:p>
            <a:r>
              <a:rPr lang="en-SI"/>
              <a:t>26/04/2018</a:t>
            </a:r>
          </a:p>
        </p:txBody>
      </p:sp>
      <p:sp>
        <p:nvSpPr>
          <p:cNvPr id="4" name="Footer Placeholder 3">
            <a:extLst>
              <a:ext uri="{FF2B5EF4-FFF2-40B4-BE49-F238E27FC236}">
                <a16:creationId xmlns:a16="http://schemas.microsoft.com/office/drawing/2014/main" id="{133286ED-61B8-43F7-A6E6-ADC29F231479}"/>
              </a:ext>
            </a:extLst>
          </p:cNvPr>
          <p:cNvSpPr>
            <a:spLocks noGrp="1"/>
          </p:cNvSpPr>
          <p:nvPr>
            <p:ph type="ftr" sz="quarter" idx="11"/>
          </p:nvPr>
        </p:nvSpPr>
        <p:spPr/>
        <p:txBody>
          <a:bodyPr/>
          <a:lstStyle/>
          <a:p>
            <a:endParaRPr lang="en-SI"/>
          </a:p>
        </p:txBody>
      </p:sp>
      <p:sp>
        <p:nvSpPr>
          <p:cNvPr id="5" name="Slide Number Placeholder 4">
            <a:extLst>
              <a:ext uri="{FF2B5EF4-FFF2-40B4-BE49-F238E27FC236}">
                <a16:creationId xmlns:a16="http://schemas.microsoft.com/office/drawing/2014/main" id="{B8FB0877-17EE-40E6-87B2-AFBBB1B40C68}"/>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445966384"/>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BB3B15DA-0569-4D4C-8C7F-E26D95FF6102}"/>
              </a:ext>
            </a:extLst>
          </p:cNvPr>
          <p:cNvSpPr>
            <a:spLocks noGrp="1"/>
          </p:cNvSpPr>
          <p:nvPr>
            <p:ph type="dt" sz="half" idx="10"/>
          </p:nvPr>
        </p:nvSpPr>
        <p:spPr/>
        <p:txBody>
          <a:bodyPr/>
          <a:lstStyle/>
          <a:p>
            <a:r>
              <a:rPr lang="en-SI"/>
              <a:t>26/04/2018</a:t>
            </a:r>
          </a:p>
        </p:txBody>
      </p:sp>
      <p:sp>
        <p:nvSpPr>
          <p:cNvPr id="3" name="Footer Placeholder 2">
            <a:extLst>
              <a:ext uri="{FF2B5EF4-FFF2-40B4-BE49-F238E27FC236}">
                <a16:creationId xmlns:a16="http://schemas.microsoft.com/office/drawing/2014/main" id="{62775B9E-2106-4A29-822E-52C008CE0FDF}"/>
              </a:ext>
            </a:extLst>
          </p:cNvPr>
          <p:cNvSpPr>
            <a:spLocks noGrp="1"/>
          </p:cNvSpPr>
          <p:nvPr>
            <p:ph type="ftr" sz="quarter" idx="11"/>
          </p:nvPr>
        </p:nvSpPr>
        <p:spPr/>
        <p:txBody>
          <a:bodyPr/>
          <a:lstStyle/>
          <a:p>
            <a:endParaRPr lang="en-SI"/>
          </a:p>
        </p:txBody>
      </p:sp>
      <p:sp>
        <p:nvSpPr>
          <p:cNvPr id="4" name="Slide Number Placeholder 3">
            <a:extLst>
              <a:ext uri="{FF2B5EF4-FFF2-40B4-BE49-F238E27FC236}">
                <a16:creationId xmlns:a16="http://schemas.microsoft.com/office/drawing/2014/main" id="{14384928-4E1A-4F2D-A7AD-A4C0844882F5}"/>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278053262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895DD1B-146B-413B-8972-76AB8C1384CB}"/>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I"/>
          </a:p>
        </p:txBody>
      </p:sp>
      <p:sp>
        <p:nvSpPr>
          <p:cNvPr id="3" name="Content Placeholder 2">
            <a:extLst>
              <a:ext uri="{FF2B5EF4-FFF2-40B4-BE49-F238E27FC236}">
                <a16:creationId xmlns:a16="http://schemas.microsoft.com/office/drawing/2014/main" id="{8794CA72-71C1-4C6D-8DE1-53AB138E965A}"/>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Text Placeholder 3">
            <a:extLst>
              <a:ext uri="{FF2B5EF4-FFF2-40B4-BE49-F238E27FC236}">
                <a16:creationId xmlns:a16="http://schemas.microsoft.com/office/drawing/2014/main" id="{35B1EF52-A303-4BAE-8994-3A051A17A578}"/>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7BC492C1-D79D-41AD-811A-C098B4D58FAF}"/>
              </a:ext>
            </a:extLst>
          </p:cNvPr>
          <p:cNvSpPr>
            <a:spLocks noGrp="1"/>
          </p:cNvSpPr>
          <p:nvPr>
            <p:ph type="dt" sz="half" idx="10"/>
          </p:nvPr>
        </p:nvSpPr>
        <p:spPr/>
        <p:txBody>
          <a:bodyPr/>
          <a:lstStyle/>
          <a:p>
            <a:r>
              <a:rPr lang="en-SI"/>
              <a:t>26/04/2018</a:t>
            </a:r>
          </a:p>
        </p:txBody>
      </p:sp>
      <p:sp>
        <p:nvSpPr>
          <p:cNvPr id="6" name="Footer Placeholder 5">
            <a:extLst>
              <a:ext uri="{FF2B5EF4-FFF2-40B4-BE49-F238E27FC236}">
                <a16:creationId xmlns:a16="http://schemas.microsoft.com/office/drawing/2014/main" id="{07FF2FE0-68C1-4720-A774-1C7BA78F5DFF}"/>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31DB988C-938B-420C-B0F5-CFD6D39FE316}"/>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3627455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D8FF9C4-AC3D-46C3-91D2-AF65AFAC0383}"/>
              </a:ext>
            </a:extLst>
          </p:cNvPr>
          <p:cNvSpPr>
            <a:spLocks noGrp="1"/>
          </p:cNvSpPr>
          <p:nvPr>
            <p:ph type="title"/>
          </p:nvPr>
        </p:nvSpPr>
        <p:spPr>
          <a:xfrm>
            <a:off x="839788" y="457200"/>
            <a:ext cx="3932237" cy="1600200"/>
          </a:xfrm>
        </p:spPr>
        <p:txBody>
          <a:bodyPr anchor="b"/>
          <a:lstStyle>
            <a:lvl1pPr>
              <a:defRPr sz="3200"/>
            </a:lvl1pPr>
          </a:lstStyle>
          <a:p>
            <a:r>
              <a:rPr lang="en-US"/>
              <a:t>Click to edit Master title style</a:t>
            </a:r>
            <a:endParaRPr lang="en-SI"/>
          </a:p>
        </p:txBody>
      </p:sp>
      <p:sp>
        <p:nvSpPr>
          <p:cNvPr id="3" name="Picture Placeholder 2">
            <a:extLst>
              <a:ext uri="{FF2B5EF4-FFF2-40B4-BE49-F238E27FC236}">
                <a16:creationId xmlns:a16="http://schemas.microsoft.com/office/drawing/2014/main" id="{7D9412D8-96B1-4370-AED8-62136105D47C}"/>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en-SI"/>
          </a:p>
        </p:txBody>
      </p:sp>
      <p:sp>
        <p:nvSpPr>
          <p:cNvPr id="4" name="Text Placeholder 3">
            <a:extLst>
              <a:ext uri="{FF2B5EF4-FFF2-40B4-BE49-F238E27FC236}">
                <a16:creationId xmlns:a16="http://schemas.microsoft.com/office/drawing/2014/main" id="{7426F34C-FDDC-4CA5-B3C7-742A54C7CBA3}"/>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Edit Master text styles</a:t>
            </a:r>
          </a:p>
        </p:txBody>
      </p:sp>
      <p:sp>
        <p:nvSpPr>
          <p:cNvPr id="5" name="Date Placeholder 4">
            <a:extLst>
              <a:ext uri="{FF2B5EF4-FFF2-40B4-BE49-F238E27FC236}">
                <a16:creationId xmlns:a16="http://schemas.microsoft.com/office/drawing/2014/main" id="{332DCCD5-4C71-41D4-BB78-A8CD194410D5}"/>
              </a:ext>
            </a:extLst>
          </p:cNvPr>
          <p:cNvSpPr>
            <a:spLocks noGrp="1"/>
          </p:cNvSpPr>
          <p:nvPr>
            <p:ph type="dt" sz="half" idx="10"/>
          </p:nvPr>
        </p:nvSpPr>
        <p:spPr/>
        <p:txBody>
          <a:bodyPr/>
          <a:lstStyle/>
          <a:p>
            <a:r>
              <a:rPr lang="en-SI"/>
              <a:t>26/04/2018</a:t>
            </a:r>
          </a:p>
        </p:txBody>
      </p:sp>
      <p:sp>
        <p:nvSpPr>
          <p:cNvPr id="6" name="Footer Placeholder 5">
            <a:extLst>
              <a:ext uri="{FF2B5EF4-FFF2-40B4-BE49-F238E27FC236}">
                <a16:creationId xmlns:a16="http://schemas.microsoft.com/office/drawing/2014/main" id="{753DD757-1AAE-4D04-8F81-756E4E2A4531}"/>
              </a:ext>
            </a:extLst>
          </p:cNvPr>
          <p:cNvSpPr>
            <a:spLocks noGrp="1"/>
          </p:cNvSpPr>
          <p:nvPr>
            <p:ph type="ftr" sz="quarter" idx="11"/>
          </p:nvPr>
        </p:nvSpPr>
        <p:spPr/>
        <p:txBody>
          <a:bodyPr/>
          <a:lstStyle/>
          <a:p>
            <a:endParaRPr lang="en-SI"/>
          </a:p>
        </p:txBody>
      </p:sp>
      <p:sp>
        <p:nvSpPr>
          <p:cNvPr id="7" name="Slide Number Placeholder 6">
            <a:extLst>
              <a:ext uri="{FF2B5EF4-FFF2-40B4-BE49-F238E27FC236}">
                <a16:creationId xmlns:a16="http://schemas.microsoft.com/office/drawing/2014/main" id="{EE73AB6E-B07A-4317-8E7F-EA4922E45307}"/>
              </a:ext>
            </a:extLst>
          </p:cNvPr>
          <p:cNvSpPr>
            <a:spLocks noGrp="1"/>
          </p:cNvSpPr>
          <p:nvPr>
            <p:ph type="sldNum" sz="quarter" idx="12"/>
          </p:nvPr>
        </p:nvSpPr>
        <p:spPr/>
        <p:txBody>
          <a:bodyPr/>
          <a:lstStyle/>
          <a:p>
            <a:fld id="{82683814-1097-40E1-8B57-00353149029C}" type="slidenum">
              <a:rPr lang="en-SI" smtClean="0"/>
              <a:t>‹#›</a:t>
            </a:fld>
            <a:endParaRPr lang="en-SI"/>
          </a:p>
        </p:txBody>
      </p:sp>
    </p:spTree>
    <p:extLst>
      <p:ext uri="{BB962C8B-B14F-4D97-AF65-F5344CB8AC3E}">
        <p14:creationId xmlns:p14="http://schemas.microsoft.com/office/powerpoint/2010/main" val="727293742"/>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C9840FD4-868F-48C6-A596-5A428F44B518}"/>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endParaRPr lang="en-SI"/>
          </a:p>
        </p:txBody>
      </p:sp>
      <p:sp>
        <p:nvSpPr>
          <p:cNvPr id="3" name="Text Placeholder 2">
            <a:extLst>
              <a:ext uri="{FF2B5EF4-FFF2-40B4-BE49-F238E27FC236}">
                <a16:creationId xmlns:a16="http://schemas.microsoft.com/office/drawing/2014/main" id="{B624C706-3B14-4256-86E4-F0312C540302}"/>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endParaRPr lang="en-SI"/>
          </a:p>
        </p:txBody>
      </p:sp>
      <p:sp>
        <p:nvSpPr>
          <p:cNvPr id="4" name="Date Placeholder 3">
            <a:extLst>
              <a:ext uri="{FF2B5EF4-FFF2-40B4-BE49-F238E27FC236}">
                <a16:creationId xmlns:a16="http://schemas.microsoft.com/office/drawing/2014/main" id="{5E24D13B-81FC-4C42-BC41-B79C56FB0555}"/>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r>
              <a:rPr lang="en-SI"/>
              <a:t>26/04/2018</a:t>
            </a:r>
          </a:p>
        </p:txBody>
      </p:sp>
      <p:sp>
        <p:nvSpPr>
          <p:cNvPr id="5" name="Footer Placeholder 4">
            <a:extLst>
              <a:ext uri="{FF2B5EF4-FFF2-40B4-BE49-F238E27FC236}">
                <a16:creationId xmlns:a16="http://schemas.microsoft.com/office/drawing/2014/main" id="{801815D7-47FA-42CF-B3C1-DB0436BAD186}"/>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SI"/>
          </a:p>
        </p:txBody>
      </p:sp>
      <p:sp>
        <p:nvSpPr>
          <p:cNvPr id="6" name="Slide Number Placeholder 5">
            <a:extLst>
              <a:ext uri="{FF2B5EF4-FFF2-40B4-BE49-F238E27FC236}">
                <a16:creationId xmlns:a16="http://schemas.microsoft.com/office/drawing/2014/main" id="{3B0DD56A-340D-41CF-8575-217A6EB7DCC3}"/>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82683814-1097-40E1-8B57-00353149029C}" type="slidenum">
              <a:rPr lang="en-SI" smtClean="0"/>
              <a:t>‹#›</a:t>
            </a:fld>
            <a:endParaRPr lang="en-SI"/>
          </a:p>
        </p:txBody>
      </p:sp>
    </p:spTree>
    <p:extLst>
      <p:ext uri="{BB962C8B-B14F-4D97-AF65-F5344CB8AC3E}">
        <p14:creationId xmlns:p14="http://schemas.microsoft.com/office/powerpoint/2010/main" val="951855584"/>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SI"/>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pn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4.gif"/><Relationship Id="rId2" Type="http://schemas.openxmlformats.org/officeDocument/2006/relationships/image" Target="../media/image3.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6.png"/><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5.xml"/></Relationships>
</file>

<file path=ppt/slides/_rels/slide14.xml.rels><?xml version="1.0" encoding="UTF-8" standalone="yes"?>
<Relationships xmlns="http://schemas.openxmlformats.org/package/2006/relationships"><Relationship Id="rId3" Type="http://schemas.openxmlformats.org/officeDocument/2006/relationships/image" Target="../media/image8.jpeg"/><Relationship Id="rId2" Type="http://schemas.openxmlformats.org/officeDocument/2006/relationships/notesSlide" Target="../notesSlides/notesSlide2.xml"/><Relationship Id="rId1" Type="http://schemas.openxmlformats.org/officeDocument/2006/relationships/slideLayout" Target="../slideLayouts/slideLayout4.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2" Type="http://schemas.openxmlformats.org/officeDocument/2006/relationships/image" Target="../media/image70.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8.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10.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3" Type="http://schemas.openxmlformats.org/officeDocument/2006/relationships/hyperlink" Target="https://studentski.net/gradivo/ulj_fdv_di2_st1_sno_normalna_porazdelitev_01" TargetMode="External"/><Relationship Id="rId2" Type="http://schemas.openxmlformats.org/officeDocument/2006/relationships/hyperlink" Target="https://studentski.net/gradivo/ulj_fdv_di2_st1_sno_opisna_statistika_01" TargetMode="External"/><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notesSlide" Target="../notesSlides/notesSlide3.xml"/><Relationship Id="rId1" Type="http://schemas.openxmlformats.org/officeDocument/2006/relationships/slideLayout" Target="../slideLayouts/slideLayout4.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13.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notesSlide" Target="../notesSlides/notesSlide4.xml"/><Relationship Id="rId1" Type="http://schemas.openxmlformats.org/officeDocument/2006/relationships/slideLayout" Target="../slideLayouts/slideLayout4.xml"/></Relationships>
</file>

<file path=ppt/slides/_rels/slide27.xml.rels><?xml version="1.0" encoding="UTF-8" standalone="yes"?>
<Relationships xmlns="http://schemas.openxmlformats.org/package/2006/relationships"><Relationship Id="rId3" Type="http://schemas.openxmlformats.org/officeDocument/2006/relationships/image" Target="../media/image16.png"/><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3" Type="http://schemas.openxmlformats.org/officeDocument/2006/relationships/image" Target="../media/image20.png"/><Relationship Id="rId2" Type="http://schemas.openxmlformats.org/officeDocument/2006/relationships/image" Target="../media/image19.png"/><Relationship Id="rId1" Type="http://schemas.openxmlformats.org/officeDocument/2006/relationships/slideLayout" Target="../slideLayouts/slideLayout4.xml"/></Relationships>
</file>

<file path=ppt/slides/_rels/slide33.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3" Type="http://schemas.openxmlformats.org/officeDocument/2006/relationships/image" Target="../media/image23.png"/><Relationship Id="rId2" Type="http://schemas.openxmlformats.org/officeDocument/2006/relationships/image" Target="../media/image22.png"/><Relationship Id="rId1" Type="http://schemas.openxmlformats.org/officeDocument/2006/relationships/slideLayout" Target="../slideLayouts/slideLayout4.xml"/></Relationships>
</file>

<file path=ppt/slides/_rels/slide35.xml.rels><?xml version="1.0" encoding="UTF-8" standalone="yes"?>
<Relationships xmlns="http://schemas.openxmlformats.org/package/2006/relationships"><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3" Type="http://schemas.openxmlformats.org/officeDocument/2006/relationships/image" Target="../media/image26.png"/><Relationship Id="rId2" Type="http://schemas.openxmlformats.org/officeDocument/2006/relationships/image" Target="../media/image25.png"/><Relationship Id="rId1" Type="http://schemas.openxmlformats.org/officeDocument/2006/relationships/slideLayout" Target="../slideLayouts/slideLayout4.xml"/></Relationships>
</file>

<file path=ppt/slides/_rels/slide37.xml.rels><?xml version="1.0" encoding="UTF-8" standalone="yes"?>
<Relationships xmlns="http://schemas.openxmlformats.org/package/2006/relationships"><Relationship Id="rId3" Type="http://schemas.openxmlformats.org/officeDocument/2006/relationships/image" Target="../media/image28.png"/><Relationship Id="rId2" Type="http://schemas.openxmlformats.org/officeDocument/2006/relationships/image" Target="../media/image27.png"/><Relationship Id="rId1" Type="http://schemas.openxmlformats.org/officeDocument/2006/relationships/slideLayout" Target="../slideLayouts/slideLayout4.xml"/></Relationships>
</file>

<file path=ppt/slides/_rels/slide38.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5.xml"/><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40.xml.rels><?xml version="1.0" encoding="UTF-8" standalone="yes"?>
<Relationships xmlns="http://schemas.openxmlformats.org/package/2006/relationships"><Relationship Id="rId3" Type="http://schemas.openxmlformats.org/officeDocument/2006/relationships/hyperlink" Target="https://vincentarelbundock.github.io/Rdatasets/doc/datasets/trees.html" TargetMode="External"/><Relationship Id="rId2" Type="http://schemas.openxmlformats.org/officeDocument/2006/relationships/notesSlide" Target="../notesSlides/notesSlide6.xml"/><Relationship Id="rId1" Type="http://schemas.openxmlformats.org/officeDocument/2006/relationships/slideLayout" Target="../slideLayouts/slideLayout3.xml"/><Relationship Id="rId4" Type="http://schemas.openxmlformats.org/officeDocument/2006/relationships/hyperlink" Target="https://vincentarelbundock.github.io/Rdatasets/csv/datasets/trees.csv" TargetMode="External"/></Relationships>
</file>

<file path=ppt/slides/_rels/slide4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8" Type="http://schemas.openxmlformats.org/officeDocument/2006/relationships/hyperlink" Target="mailto:76240220@student.upr.si" TargetMode="External"/><Relationship Id="rId13" Type="http://schemas.openxmlformats.org/officeDocument/2006/relationships/hyperlink" Target="mailto:76240182@student.upr.si" TargetMode="External"/><Relationship Id="rId3" Type="http://schemas.openxmlformats.org/officeDocument/2006/relationships/hyperlink" Target="https://search.gesis.org/research_data/ZA6917" TargetMode="External"/><Relationship Id="rId7" Type="http://schemas.openxmlformats.org/officeDocument/2006/relationships/hyperlink" Target="mailto:89242045@student.upr.si" TargetMode="External"/><Relationship Id="rId12" Type="http://schemas.openxmlformats.org/officeDocument/2006/relationships/hyperlink" Target="mailto:76240216@student.upr.si" TargetMode="External"/><Relationship Id="rId2" Type="http://schemas.openxmlformats.org/officeDocument/2006/relationships/notesSlide" Target="../notesSlides/notesSlide7.xml"/><Relationship Id="rId1" Type="http://schemas.openxmlformats.org/officeDocument/2006/relationships/slideLayout" Target="../slideLayouts/slideLayout2.xml"/><Relationship Id="rId6" Type="http://schemas.openxmlformats.org/officeDocument/2006/relationships/hyperlink" Target="mailto:89242107@student.upr.si" TargetMode="External"/><Relationship Id="rId11" Type="http://schemas.openxmlformats.org/officeDocument/2006/relationships/hyperlink" Target="mailto:76240217@student.upr.si" TargetMode="External"/><Relationship Id="rId5" Type="http://schemas.openxmlformats.org/officeDocument/2006/relationships/hyperlink" Target="https://e.famnit.upr.si/course/view.php?id=6699" TargetMode="External"/><Relationship Id="rId10" Type="http://schemas.openxmlformats.org/officeDocument/2006/relationships/hyperlink" Target="mailto:76240218@student.upr.si" TargetMode="External"/><Relationship Id="rId4" Type="http://schemas.openxmlformats.org/officeDocument/2006/relationships/hyperlink" Target="https://access.gesis.org/dbk/63620" TargetMode="External"/><Relationship Id="rId9" Type="http://schemas.openxmlformats.org/officeDocument/2006/relationships/hyperlink" Target="mailto:76240219@student.upr.si" TargetMode="Externa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4.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AFD15E8E-0189-443A-BBE1-1E7974BA62EA}"/>
              </a:ext>
            </a:extLst>
          </p:cNvPr>
          <p:cNvSpPr>
            <a:spLocks noGrp="1"/>
          </p:cNvSpPr>
          <p:nvPr>
            <p:ph type="ctrTitle"/>
          </p:nvPr>
        </p:nvSpPr>
        <p:spPr>
          <a:xfrm>
            <a:off x="1954160" y="1122363"/>
            <a:ext cx="8713840" cy="2387600"/>
          </a:xfrm>
        </p:spPr>
        <p:txBody>
          <a:bodyPr/>
          <a:lstStyle/>
          <a:p>
            <a:r>
              <a:rPr lang="en-GB" noProof="0" dirty="0">
                <a:solidFill>
                  <a:schemeClr val="accent6"/>
                </a:solidFill>
              </a:rPr>
              <a:t>Descriptive statistics</a:t>
            </a:r>
          </a:p>
        </p:txBody>
      </p:sp>
      <p:sp>
        <p:nvSpPr>
          <p:cNvPr id="3" name="Subtitle 2">
            <a:extLst>
              <a:ext uri="{FF2B5EF4-FFF2-40B4-BE49-F238E27FC236}">
                <a16:creationId xmlns:a16="http://schemas.microsoft.com/office/drawing/2014/main" id="{140C1857-4D90-4A8F-AA63-52F809D29DFC}"/>
              </a:ext>
            </a:extLst>
          </p:cNvPr>
          <p:cNvSpPr>
            <a:spLocks noGrp="1"/>
          </p:cNvSpPr>
          <p:nvPr>
            <p:ph type="subTitle" idx="1"/>
          </p:nvPr>
        </p:nvSpPr>
        <p:spPr>
          <a:xfrm>
            <a:off x="1954160" y="3602038"/>
            <a:ext cx="8713839" cy="1655762"/>
          </a:xfrm>
        </p:spPr>
        <p:txBody>
          <a:bodyPr>
            <a:normAutofit fontScale="70000" lnSpcReduction="20000"/>
          </a:bodyPr>
          <a:lstStyle/>
          <a:p>
            <a:r>
              <a:rPr lang="en-GB" b="1" noProof="0" dirty="0"/>
              <a:t>Sustainable Built Environment, master level</a:t>
            </a:r>
          </a:p>
          <a:p>
            <a:r>
              <a:rPr lang="en-GB" noProof="0" dirty="0"/>
              <a:t>Faculty of Mathematics, Natural Sciences and Information Technology, University of </a:t>
            </a:r>
            <a:r>
              <a:rPr lang="en-GB" noProof="0" dirty="0" err="1"/>
              <a:t>Primorska</a:t>
            </a:r>
            <a:endParaRPr lang="en-GB" noProof="0" dirty="0"/>
          </a:p>
          <a:p>
            <a:r>
              <a:rPr lang="en-US" dirty="0"/>
              <a:t>8. and 22. 10. 2024</a:t>
            </a:r>
            <a:endParaRPr lang="en-GB" noProof="0" dirty="0"/>
          </a:p>
          <a:p>
            <a:endParaRPr lang="en-GB" noProof="0" dirty="0"/>
          </a:p>
          <a:p>
            <a:r>
              <a:rPr lang="en-GB" b="1" noProof="0" dirty="0"/>
              <a:t>Ana Slavec, PhD, Assistant Professor</a:t>
            </a:r>
          </a:p>
        </p:txBody>
      </p:sp>
      <p:sp>
        <p:nvSpPr>
          <p:cNvPr id="5" name="Slide Number Placeholder 4">
            <a:extLst>
              <a:ext uri="{FF2B5EF4-FFF2-40B4-BE49-F238E27FC236}">
                <a16:creationId xmlns:a16="http://schemas.microsoft.com/office/drawing/2014/main" id="{E6E8180C-02B9-4C54-AF2A-5EF3092B5A95}"/>
              </a:ext>
            </a:extLst>
          </p:cNvPr>
          <p:cNvSpPr>
            <a:spLocks noGrp="1"/>
          </p:cNvSpPr>
          <p:nvPr>
            <p:ph type="sldNum" sz="quarter" idx="12"/>
          </p:nvPr>
        </p:nvSpPr>
        <p:spPr/>
        <p:txBody>
          <a:bodyPr/>
          <a:lstStyle/>
          <a:p>
            <a:fld id="{82683814-1097-40E1-8B57-00353149029C}" type="slidenum">
              <a:rPr lang="en-SI" smtClean="0"/>
              <a:t>1</a:t>
            </a:fld>
            <a:endParaRPr lang="en-SI"/>
          </a:p>
        </p:txBody>
      </p:sp>
    </p:spTree>
    <p:extLst>
      <p:ext uri="{BB962C8B-B14F-4D97-AF65-F5344CB8AC3E}">
        <p14:creationId xmlns:p14="http://schemas.microsoft.com/office/powerpoint/2010/main" val="3179415915"/>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normAutofit fontScale="90000"/>
          </a:bodyPr>
          <a:lstStyle/>
          <a:p>
            <a:r>
              <a:rPr lang="en-GB" noProof="0" dirty="0">
                <a:solidFill>
                  <a:schemeClr val="accent6"/>
                </a:solidFill>
              </a:rPr>
              <a:t>Graphic representation of univariate frequency distributions for interval and ratio variables</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lstStyle/>
          <a:p>
            <a:r>
              <a:rPr lang="en-GB" dirty="0"/>
              <a:t>Histogram</a:t>
            </a:r>
          </a:p>
          <a:p>
            <a:r>
              <a:rPr lang="en-GB" dirty="0"/>
              <a:t>Polygon plot</a:t>
            </a:r>
          </a:p>
          <a:p>
            <a:r>
              <a:rPr lang="en-GB" dirty="0"/>
              <a:t>Ogive plot (for cumulative frequencies)</a:t>
            </a:r>
          </a:p>
          <a:p>
            <a:endParaRPr lang="en-GB" noProof="0" dirty="0"/>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10</a:t>
            </a:fld>
            <a:endParaRPr lang="en-SI"/>
          </a:p>
        </p:txBody>
      </p:sp>
      <p:pic>
        <p:nvPicPr>
          <p:cNvPr id="2050" name="Picture 2" descr="Image result for histogram">
            <a:extLst>
              <a:ext uri="{FF2B5EF4-FFF2-40B4-BE49-F238E27FC236}">
                <a16:creationId xmlns:a16="http://schemas.microsoft.com/office/drawing/2014/main" id="{A2B8C638-07C5-4E8B-9871-93D647DF4A1E}"/>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838200" y="3657600"/>
            <a:ext cx="3831788" cy="2014779"/>
          </a:xfrm>
          <a:prstGeom prst="rect">
            <a:avLst/>
          </a:prstGeom>
          <a:noFill/>
          <a:extLst>
            <a:ext uri="{909E8E84-426E-40DD-AFC4-6F175D3DCCD1}">
              <a14:hiddenFill xmlns:a14="http://schemas.microsoft.com/office/drawing/2010/main">
                <a:solidFill>
                  <a:srgbClr val="FFFFFF"/>
                </a:solidFill>
              </a14:hiddenFill>
            </a:ext>
          </a:extLst>
        </p:spPr>
      </p:pic>
      <p:pic>
        <p:nvPicPr>
          <p:cNvPr id="2052" name="Picture 4" descr="Image result for polygon vs ogive">
            <a:extLst>
              <a:ext uri="{FF2B5EF4-FFF2-40B4-BE49-F238E27FC236}">
                <a16:creationId xmlns:a16="http://schemas.microsoft.com/office/drawing/2014/main" id="{D43F4438-B5B8-47C5-A7FE-C3F9BDDC8D4C}"/>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012753" y="3842686"/>
            <a:ext cx="6455302" cy="2123267"/>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2885719139"/>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Shapes of distributions</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noProof="0" dirty="0"/>
              <a:t>The frequency distribution shows the variation or dispersion of the value of the variable</a:t>
            </a:r>
          </a:p>
          <a:p>
            <a:r>
              <a:rPr lang="en-GB" dirty="0"/>
              <a:t>The dispersion is the result of individual factors affecting individual results</a:t>
            </a:r>
          </a:p>
          <a:p>
            <a:r>
              <a:rPr lang="en-GB" dirty="0"/>
              <a:t>These effects are most diverse and their consequence is different forms of frequency distributions</a:t>
            </a:r>
          </a:p>
          <a:p>
            <a:r>
              <a:rPr lang="en-GB" dirty="0"/>
              <a:t>Some forms of frequency distributions occur several times and these distributions have their names: normal, negatively skewed, positively skewed, leptokurtic, platykurtic, unimodal, bimodal, polymodal...</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11</a:t>
            </a:fld>
            <a:endParaRPr lang="en-SI"/>
          </a:p>
        </p:txBody>
      </p:sp>
    </p:spTree>
    <p:extLst>
      <p:ext uri="{BB962C8B-B14F-4D97-AF65-F5344CB8AC3E}">
        <p14:creationId xmlns:p14="http://schemas.microsoft.com/office/powerpoint/2010/main" val="1000438124"/>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Normal distribution (unimodal, symmetric and bell-shaped)</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12</a:t>
            </a:fld>
            <a:endParaRPr lang="en-SI"/>
          </a:p>
        </p:txBody>
      </p:sp>
      <p:pic>
        <p:nvPicPr>
          <p:cNvPr id="7" name="Content Placeholder 6">
            <a:extLst>
              <a:ext uri="{FF2B5EF4-FFF2-40B4-BE49-F238E27FC236}">
                <a16:creationId xmlns:a16="http://schemas.microsoft.com/office/drawing/2014/main" id="{F5E4CE34-14B1-4F43-A5A9-AB83CC00F450}"/>
              </a:ext>
            </a:extLst>
          </p:cNvPr>
          <p:cNvPicPr>
            <a:picLocks noGrp="1" noChangeAspect="1"/>
          </p:cNvPicPr>
          <p:nvPr>
            <p:ph idx="1"/>
          </p:nvPr>
        </p:nvPicPr>
        <p:blipFill>
          <a:blip r:embed="rId2"/>
          <a:stretch>
            <a:fillRect/>
          </a:stretch>
        </p:blipFill>
        <p:spPr>
          <a:xfrm>
            <a:off x="960895" y="2340038"/>
            <a:ext cx="6395876" cy="3366962"/>
          </a:xfrm>
          <a:prstGeom prst="rect">
            <a:avLst/>
          </a:prstGeom>
        </p:spPr>
      </p:pic>
      <p:pic>
        <p:nvPicPr>
          <p:cNvPr id="3" name="Picture 2">
            <a:extLst>
              <a:ext uri="{FF2B5EF4-FFF2-40B4-BE49-F238E27FC236}">
                <a16:creationId xmlns:a16="http://schemas.microsoft.com/office/drawing/2014/main" id="{43CA15D1-87E9-49EF-A127-E8DF301EB5ED}"/>
              </a:ext>
            </a:extLst>
          </p:cNvPr>
          <p:cNvPicPr>
            <a:picLocks noChangeAspect="1"/>
          </p:cNvPicPr>
          <p:nvPr/>
        </p:nvPicPr>
        <p:blipFill>
          <a:blip r:embed="rId3"/>
          <a:stretch>
            <a:fillRect/>
          </a:stretch>
        </p:blipFill>
        <p:spPr>
          <a:xfrm>
            <a:off x="6598920" y="2351881"/>
            <a:ext cx="3009900" cy="1114425"/>
          </a:xfrm>
          <a:prstGeom prst="rect">
            <a:avLst/>
          </a:prstGeom>
        </p:spPr>
      </p:pic>
    </p:spTree>
    <p:extLst>
      <p:ext uri="{BB962C8B-B14F-4D97-AF65-F5344CB8AC3E}">
        <p14:creationId xmlns:p14="http://schemas.microsoft.com/office/powerpoint/2010/main" val="47306172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u="sng" noProof="0" dirty="0">
                <a:solidFill>
                  <a:schemeClr val="accent6"/>
                </a:solidFill>
              </a:rPr>
              <a:t>Skewness:</a:t>
            </a:r>
            <a:r>
              <a:rPr lang="en-GB" noProof="0" dirty="0">
                <a:solidFill>
                  <a:schemeClr val="accent6"/>
                </a:solidFill>
              </a:rPr>
              <a:t> measure for the degree of symmetry of distribution</a:t>
            </a:r>
          </a:p>
        </p:txBody>
      </p:sp>
      <p:sp>
        <p:nvSpPr>
          <p:cNvPr id="4" name="Text Placeholder 3">
            <a:extLst>
              <a:ext uri="{FF2B5EF4-FFF2-40B4-BE49-F238E27FC236}">
                <a16:creationId xmlns:a16="http://schemas.microsoft.com/office/drawing/2014/main" id="{7511D7CF-9B6F-4D3B-A546-9C132F2C6B72}"/>
              </a:ext>
            </a:extLst>
          </p:cNvPr>
          <p:cNvSpPr>
            <a:spLocks noGrp="1"/>
          </p:cNvSpPr>
          <p:nvPr>
            <p:ph type="body" idx="1"/>
          </p:nvPr>
        </p:nvSpPr>
        <p:spPr>
          <a:xfrm>
            <a:off x="839788" y="1681163"/>
            <a:ext cx="5157787" cy="1135190"/>
          </a:xfrm>
        </p:spPr>
        <p:txBody>
          <a:bodyPr>
            <a:normAutofit/>
          </a:bodyPr>
          <a:lstStyle/>
          <a:p>
            <a:pPr algn="ctr"/>
            <a:r>
              <a:rPr lang="en-GB" dirty="0"/>
              <a:t>Negatively skewed: </a:t>
            </a:r>
            <a:r>
              <a:rPr lang="en-GB" b="0" dirty="0"/>
              <a:t>skewness &lt; 0</a:t>
            </a:r>
          </a:p>
          <a:p>
            <a:pPr algn="ctr"/>
            <a:r>
              <a:rPr lang="en-GB" b="0" dirty="0"/>
              <a:t>Skewed to the left</a:t>
            </a:r>
          </a:p>
        </p:txBody>
      </p:sp>
      <p:sp>
        <p:nvSpPr>
          <p:cNvPr id="7" name="Text Placeholder 6">
            <a:extLst>
              <a:ext uri="{FF2B5EF4-FFF2-40B4-BE49-F238E27FC236}">
                <a16:creationId xmlns:a16="http://schemas.microsoft.com/office/drawing/2014/main" id="{3F4E8EE6-0226-40A0-915C-3EB9AFE126C6}"/>
              </a:ext>
            </a:extLst>
          </p:cNvPr>
          <p:cNvSpPr>
            <a:spLocks noGrp="1"/>
          </p:cNvSpPr>
          <p:nvPr>
            <p:ph type="body" sz="quarter" idx="3"/>
          </p:nvPr>
        </p:nvSpPr>
        <p:spPr>
          <a:xfrm>
            <a:off x="6172200" y="1681163"/>
            <a:ext cx="5183188" cy="1135190"/>
          </a:xfrm>
        </p:spPr>
        <p:txBody>
          <a:bodyPr>
            <a:normAutofit/>
          </a:bodyPr>
          <a:lstStyle/>
          <a:p>
            <a:pPr algn="ctr"/>
            <a:r>
              <a:rPr lang="en-GB" dirty="0"/>
              <a:t>Positively skewed: </a:t>
            </a:r>
            <a:r>
              <a:rPr lang="en-GB" b="0" dirty="0"/>
              <a:t>skewness &gt; 0</a:t>
            </a:r>
          </a:p>
          <a:p>
            <a:pPr algn="ctr"/>
            <a:r>
              <a:rPr lang="en-GB" b="0" dirty="0"/>
              <a:t>Skewed to the right</a:t>
            </a:r>
            <a:endParaRPr lang="en-GB" dirty="0"/>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13</a:t>
            </a:fld>
            <a:endParaRPr lang="en-SI"/>
          </a:p>
        </p:txBody>
      </p:sp>
      <p:pic>
        <p:nvPicPr>
          <p:cNvPr id="3" name="Picture 2">
            <a:extLst>
              <a:ext uri="{FF2B5EF4-FFF2-40B4-BE49-F238E27FC236}">
                <a16:creationId xmlns:a16="http://schemas.microsoft.com/office/drawing/2014/main" id="{D85CAA5A-6C21-4566-82F9-62AF7433A605}"/>
              </a:ext>
            </a:extLst>
          </p:cNvPr>
          <p:cNvPicPr>
            <a:picLocks noChangeAspect="1"/>
          </p:cNvPicPr>
          <p:nvPr/>
        </p:nvPicPr>
        <p:blipFill>
          <a:blip r:embed="rId2"/>
          <a:stretch>
            <a:fillRect/>
          </a:stretch>
        </p:blipFill>
        <p:spPr>
          <a:xfrm>
            <a:off x="1454720" y="2948357"/>
            <a:ext cx="9434959" cy="3106788"/>
          </a:xfrm>
          <a:prstGeom prst="rect">
            <a:avLst/>
          </a:prstGeom>
        </p:spPr>
      </p:pic>
    </p:spTree>
    <p:extLst>
      <p:ext uri="{BB962C8B-B14F-4D97-AF65-F5344CB8AC3E}">
        <p14:creationId xmlns:p14="http://schemas.microsoft.com/office/powerpoint/2010/main" val="2554268363"/>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u="sng" noProof="0" dirty="0">
                <a:solidFill>
                  <a:schemeClr val="accent6"/>
                </a:solidFill>
              </a:rPr>
              <a:t>Kurtosis: </a:t>
            </a:r>
            <a:r>
              <a:rPr lang="en-GB" noProof="0" dirty="0">
                <a:solidFill>
                  <a:schemeClr val="accent6"/>
                </a:solidFill>
              </a:rPr>
              <a:t>measure for the degree of peakedness/flatness of the distribution</a:t>
            </a:r>
          </a:p>
        </p:txBody>
      </p:sp>
      <p:sp>
        <p:nvSpPr>
          <p:cNvPr id="15" name="Content Placeholder 14">
            <a:extLst>
              <a:ext uri="{FF2B5EF4-FFF2-40B4-BE49-F238E27FC236}">
                <a16:creationId xmlns:a16="http://schemas.microsoft.com/office/drawing/2014/main" id="{C45B59BF-7851-45DC-9884-A2823D765190}"/>
              </a:ext>
            </a:extLst>
          </p:cNvPr>
          <p:cNvSpPr>
            <a:spLocks noGrp="1"/>
          </p:cNvSpPr>
          <p:nvPr>
            <p:ph sz="half" idx="1"/>
          </p:nvPr>
        </p:nvSpPr>
        <p:spPr/>
        <p:txBody>
          <a:bodyPr>
            <a:normAutofit lnSpcReduction="10000"/>
          </a:bodyPr>
          <a:lstStyle/>
          <a:p>
            <a:pPr marL="0" indent="0">
              <a:buNone/>
            </a:pPr>
            <a:endParaRPr lang="en-GB" b="1" dirty="0"/>
          </a:p>
          <a:p>
            <a:pPr marL="0" indent="0">
              <a:buNone/>
            </a:pPr>
            <a:r>
              <a:rPr lang="en-GB" b="1" dirty="0"/>
              <a:t>Leptokurtic: </a:t>
            </a:r>
            <a:r>
              <a:rPr lang="en-GB" dirty="0"/>
              <a:t>kurtosis &gt; 0</a:t>
            </a:r>
          </a:p>
          <a:p>
            <a:pPr marL="0" indent="0">
              <a:buNone/>
            </a:pPr>
            <a:r>
              <a:rPr lang="en-GB" dirty="0"/>
              <a:t>High degree of peakedness</a:t>
            </a:r>
          </a:p>
          <a:p>
            <a:pPr marL="0" indent="0">
              <a:buNone/>
            </a:pPr>
            <a:endParaRPr lang="en-GB" dirty="0"/>
          </a:p>
          <a:p>
            <a:pPr marL="0" indent="0">
              <a:buNone/>
            </a:pPr>
            <a:r>
              <a:rPr lang="en-GB" b="1" dirty="0"/>
              <a:t>Mesokurtic</a:t>
            </a:r>
            <a:r>
              <a:rPr lang="en-GB" dirty="0"/>
              <a:t>: kurtosis = 0</a:t>
            </a:r>
          </a:p>
          <a:p>
            <a:pPr marL="0" indent="0">
              <a:buNone/>
            </a:pPr>
            <a:r>
              <a:rPr lang="en-GB" dirty="0"/>
              <a:t>Normal distribution</a:t>
            </a:r>
          </a:p>
          <a:p>
            <a:pPr marL="0" indent="0">
              <a:buNone/>
            </a:pPr>
            <a:endParaRPr lang="en-GB" dirty="0"/>
          </a:p>
          <a:p>
            <a:pPr marL="0" indent="0">
              <a:buNone/>
            </a:pPr>
            <a:r>
              <a:rPr lang="en-GB" b="1" dirty="0"/>
              <a:t>Platykurtic:</a:t>
            </a:r>
            <a:r>
              <a:rPr lang="en-GB" dirty="0"/>
              <a:t> kurtosis &lt; 0</a:t>
            </a:r>
          </a:p>
          <a:p>
            <a:pPr marL="0" indent="0">
              <a:buNone/>
            </a:pPr>
            <a:r>
              <a:rPr lang="en-GB" dirty="0"/>
              <a:t>Low degree of peakedness</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14</a:t>
            </a:fld>
            <a:endParaRPr lang="en-SI"/>
          </a:p>
        </p:txBody>
      </p:sp>
      <p:pic>
        <p:nvPicPr>
          <p:cNvPr id="19" name="Picture 8" descr="http://slideplayer.com/slide/8457492/26/images/32/Mode+Mesokurtic+Platykurtic+Leptokurtic.jpg">
            <a:extLst>
              <a:ext uri="{FF2B5EF4-FFF2-40B4-BE49-F238E27FC236}">
                <a16:creationId xmlns:a16="http://schemas.microsoft.com/office/drawing/2014/main" id="{9E9FB377-AA75-4601-8622-F9C24AFC02C7}"/>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tretch>
            <a:fillRect/>
          </a:stretch>
        </p:blipFill>
        <p:spPr bwMode="auto">
          <a:xfrm>
            <a:off x="5108448" y="1604772"/>
            <a:ext cx="7004304" cy="5253228"/>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4285351668"/>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Ranking</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lstStyle/>
          <a:p>
            <a:r>
              <a:rPr lang="en-GB" noProof="0" dirty="0"/>
              <a:t>In statistics, </a:t>
            </a:r>
            <a:r>
              <a:rPr lang="en-GB" b="1" noProof="0" dirty="0"/>
              <a:t>ranking </a:t>
            </a:r>
            <a:r>
              <a:rPr lang="en-GB" noProof="0" dirty="0"/>
              <a:t>is a data transformation in which values are replaced by their rank when the data are sorted (in ascending order)</a:t>
            </a:r>
          </a:p>
          <a:p>
            <a:pPr lvl="1"/>
            <a:r>
              <a:rPr lang="en-GB" noProof="0" dirty="0"/>
              <a:t>Units with corresponding values of the variable are arranged from the minimum to the maximum </a:t>
            </a:r>
            <a:r>
              <a:rPr lang="en-GB" dirty="0"/>
              <a:t>value – this indexed list is called an </a:t>
            </a:r>
            <a:r>
              <a:rPr lang="en-GB" b="1" dirty="0"/>
              <a:t>array</a:t>
            </a:r>
          </a:p>
          <a:p>
            <a:pPr lvl="1"/>
            <a:r>
              <a:rPr lang="en-GB" dirty="0"/>
              <a:t>Each unit in the array has a </a:t>
            </a:r>
            <a:r>
              <a:rPr lang="en-GB" b="1" dirty="0"/>
              <a:t>rank (R)</a:t>
            </a:r>
            <a:r>
              <a:rPr lang="en-GB" dirty="0"/>
              <a:t> that corresponds to its sequential position</a:t>
            </a:r>
          </a:p>
          <a:p>
            <a:r>
              <a:rPr lang="en-GB" u="sng" dirty="0"/>
              <a:t>Example:</a:t>
            </a:r>
            <a:br>
              <a:rPr lang="en-GB" u="sng" dirty="0"/>
            </a:br>
            <a:r>
              <a:rPr lang="en-GB" dirty="0"/>
              <a:t>Exam grades of 10 students: 83, 79, 59, 68, 87, 60, 47, 46, 18, 93</a:t>
            </a:r>
            <a:br>
              <a:rPr lang="en-GB" dirty="0"/>
            </a:br>
            <a:endParaRPr lang="en-GB" dirty="0"/>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15</a:t>
            </a:fld>
            <a:endParaRPr lang="en-SI"/>
          </a:p>
        </p:txBody>
      </p:sp>
      <p:graphicFrame>
        <p:nvGraphicFramePr>
          <p:cNvPr id="4" name="Table 3">
            <a:extLst>
              <a:ext uri="{FF2B5EF4-FFF2-40B4-BE49-F238E27FC236}">
                <a16:creationId xmlns:a16="http://schemas.microsoft.com/office/drawing/2014/main" id="{3ADFE3FD-0A7E-454F-B7B0-94E2AE43C5BF}"/>
              </a:ext>
            </a:extLst>
          </p:cNvPr>
          <p:cNvGraphicFramePr>
            <a:graphicFrameLocks noGrp="1"/>
          </p:cNvGraphicFramePr>
          <p:nvPr>
            <p:extLst>
              <p:ext uri="{D42A27DB-BD31-4B8C-83A1-F6EECF244321}">
                <p14:modId xmlns:p14="http://schemas.microsoft.com/office/powerpoint/2010/main" val="4235183629"/>
              </p:ext>
            </p:extLst>
          </p:nvPr>
        </p:nvGraphicFramePr>
        <p:xfrm>
          <a:off x="1183566" y="5154137"/>
          <a:ext cx="10039605" cy="741680"/>
        </p:xfrm>
        <a:graphic>
          <a:graphicData uri="http://schemas.openxmlformats.org/drawingml/2006/table">
            <a:tbl>
              <a:tblPr firstRow="1" bandRow="1">
                <a:tableStyleId>{10A1B5D5-9B99-4C35-A422-299274C87663}</a:tableStyleId>
              </a:tblPr>
              <a:tblGrid>
                <a:gridCol w="1156855">
                  <a:extLst>
                    <a:ext uri="{9D8B030D-6E8A-4147-A177-3AD203B41FA5}">
                      <a16:colId xmlns:a16="http://schemas.microsoft.com/office/drawing/2014/main" val="212134866"/>
                    </a:ext>
                  </a:extLst>
                </a:gridCol>
                <a:gridCol w="888275">
                  <a:extLst>
                    <a:ext uri="{9D8B030D-6E8A-4147-A177-3AD203B41FA5}">
                      <a16:colId xmlns:a16="http://schemas.microsoft.com/office/drawing/2014/main" val="765546202"/>
                    </a:ext>
                  </a:extLst>
                </a:gridCol>
                <a:gridCol w="888275">
                  <a:extLst>
                    <a:ext uri="{9D8B030D-6E8A-4147-A177-3AD203B41FA5}">
                      <a16:colId xmlns:a16="http://schemas.microsoft.com/office/drawing/2014/main" val="690732387"/>
                    </a:ext>
                  </a:extLst>
                </a:gridCol>
                <a:gridCol w="888275">
                  <a:extLst>
                    <a:ext uri="{9D8B030D-6E8A-4147-A177-3AD203B41FA5}">
                      <a16:colId xmlns:a16="http://schemas.microsoft.com/office/drawing/2014/main" val="2232346963"/>
                    </a:ext>
                  </a:extLst>
                </a:gridCol>
                <a:gridCol w="888275">
                  <a:extLst>
                    <a:ext uri="{9D8B030D-6E8A-4147-A177-3AD203B41FA5}">
                      <a16:colId xmlns:a16="http://schemas.microsoft.com/office/drawing/2014/main" val="3684135172"/>
                    </a:ext>
                  </a:extLst>
                </a:gridCol>
                <a:gridCol w="888275">
                  <a:extLst>
                    <a:ext uri="{9D8B030D-6E8A-4147-A177-3AD203B41FA5}">
                      <a16:colId xmlns:a16="http://schemas.microsoft.com/office/drawing/2014/main" val="192879319"/>
                    </a:ext>
                  </a:extLst>
                </a:gridCol>
                <a:gridCol w="888275">
                  <a:extLst>
                    <a:ext uri="{9D8B030D-6E8A-4147-A177-3AD203B41FA5}">
                      <a16:colId xmlns:a16="http://schemas.microsoft.com/office/drawing/2014/main" val="3408898089"/>
                    </a:ext>
                  </a:extLst>
                </a:gridCol>
                <a:gridCol w="888275">
                  <a:extLst>
                    <a:ext uri="{9D8B030D-6E8A-4147-A177-3AD203B41FA5}">
                      <a16:colId xmlns:a16="http://schemas.microsoft.com/office/drawing/2014/main" val="3138480914"/>
                    </a:ext>
                  </a:extLst>
                </a:gridCol>
                <a:gridCol w="888275">
                  <a:extLst>
                    <a:ext uri="{9D8B030D-6E8A-4147-A177-3AD203B41FA5}">
                      <a16:colId xmlns:a16="http://schemas.microsoft.com/office/drawing/2014/main" val="890401830"/>
                    </a:ext>
                  </a:extLst>
                </a:gridCol>
                <a:gridCol w="888275">
                  <a:extLst>
                    <a:ext uri="{9D8B030D-6E8A-4147-A177-3AD203B41FA5}">
                      <a16:colId xmlns:a16="http://schemas.microsoft.com/office/drawing/2014/main" val="3234653675"/>
                    </a:ext>
                  </a:extLst>
                </a:gridCol>
                <a:gridCol w="888275">
                  <a:extLst>
                    <a:ext uri="{9D8B030D-6E8A-4147-A177-3AD203B41FA5}">
                      <a16:colId xmlns:a16="http://schemas.microsoft.com/office/drawing/2014/main" val="3053581440"/>
                    </a:ext>
                  </a:extLst>
                </a:gridCol>
              </a:tblGrid>
              <a:tr h="370840">
                <a:tc>
                  <a:txBody>
                    <a:bodyPr/>
                    <a:lstStyle/>
                    <a:p>
                      <a:r>
                        <a:rPr lang="sl-SI" dirty="0"/>
                        <a:t>x</a:t>
                      </a:r>
                      <a:r>
                        <a:rPr lang="sl-SI" sz="1000" dirty="0"/>
                        <a:t>i  </a:t>
                      </a:r>
                      <a:r>
                        <a:rPr lang="sl-SI" dirty="0"/>
                        <a:t>(value)</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18</a:t>
                      </a:r>
                      <a:endParaRPr lang="en-SI" dirty="0"/>
                    </a:p>
                  </a:txBody>
                  <a:tcPr/>
                </a:tc>
                <a:tc>
                  <a:txBody>
                    <a:bodyPr/>
                    <a:lstStyle/>
                    <a:p>
                      <a:r>
                        <a:rPr lang="sl-SI" dirty="0"/>
                        <a:t>46</a:t>
                      </a:r>
                      <a:endParaRPr lang="en-SI" dirty="0"/>
                    </a:p>
                  </a:txBody>
                  <a:tcPr/>
                </a:tc>
                <a:tc>
                  <a:txBody>
                    <a:bodyPr/>
                    <a:lstStyle/>
                    <a:p>
                      <a:r>
                        <a:rPr lang="sl-SI" dirty="0"/>
                        <a:t>47</a:t>
                      </a:r>
                      <a:endParaRPr lang="en-SI" dirty="0"/>
                    </a:p>
                  </a:txBody>
                  <a:tcPr/>
                </a:tc>
                <a:tc>
                  <a:txBody>
                    <a:bodyPr/>
                    <a:lstStyle/>
                    <a:p>
                      <a:r>
                        <a:rPr lang="sl-SI" dirty="0"/>
                        <a:t>59</a:t>
                      </a:r>
                      <a:endParaRPr lang="en-SI" dirty="0"/>
                    </a:p>
                  </a:txBody>
                  <a:tcPr/>
                </a:tc>
                <a:tc>
                  <a:txBody>
                    <a:bodyPr/>
                    <a:lstStyle/>
                    <a:p>
                      <a:r>
                        <a:rPr lang="sl-SI" dirty="0"/>
                        <a:t>60</a:t>
                      </a:r>
                      <a:endParaRPr lang="en-SI" dirty="0"/>
                    </a:p>
                  </a:txBody>
                  <a:tcPr/>
                </a:tc>
                <a:tc>
                  <a:txBody>
                    <a:bodyPr/>
                    <a:lstStyle/>
                    <a:p>
                      <a:r>
                        <a:rPr lang="sl-SI" dirty="0"/>
                        <a:t>68</a:t>
                      </a:r>
                      <a:endParaRPr lang="en-SI" dirty="0"/>
                    </a:p>
                  </a:txBody>
                  <a:tcPr/>
                </a:tc>
                <a:tc>
                  <a:txBody>
                    <a:bodyPr/>
                    <a:lstStyle/>
                    <a:p>
                      <a:r>
                        <a:rPr lang="sl-SI" dirty="0"/>
                        <a:t>79</a:t>
                      </a:r>
                      <a:endParaRPr lang="en-SI" dirty="0"/>
                    </a:p>
                  </a:txBody>
                  <a:tcPr/>
                </a:tc>
                <a:tc>
                  <a:txBody>
                    <a:bodyPr/>
                    <a:lstStyle/>
                    <a:p>
                      <a:r>
                        <a:rPr lang="sl-SI" dirty="0"/>
                        <a:t>83</a:t>
                      </a:r>
                      <a:endParaRPr lang="en-SI" dirty="0"/>
                    </a:p>
                  </a:txBody>
                  <a:tcPr/>
                </a:tc>
                <a:tc>
                  <a:txBody>
                    <a:bodyPr/>
                    <a:lstStyle/>
                    <a:p>
                      <a:r>
                        <a:rPr lang="sl-SI" dirty="0"/>
                        <a:t>87</a:t>
                      </a:r>
                      <a:endParaRPr lang="en-SI" dirty="0"/>
                    </a:p>
                  </a:txBody>
                  <a:tcPr/>
                </a:tc>
                <a:tc>
                  <a:txBody>
                    <a:bodyPr/>
                    <a:lstStyle/>
                    <a:p>
                      <a:r>
                        <a:rPr lang="sl-SI" dirty="0"/>
                        <a:t>93</a:t>
                      </a:r>
                      <a:endParaRPr lang="en-SI" dirty="0"/>
                    </a:p>
                  </a:txBody>
                  <a:tcPr/>
                </a:tc>
                <a:extLst>
                  <a:ext uri="{0D108BD9-81ED-4DB2-BD59-A6C34878D82A}">
                    <a16:rowId xmlns:a16="http://schemas.microsoft.com/office/drawing/2014/main" val="1913785964"/>
                  </a:ext>
                </a:extLst>
              </a:tr>
              <a:tr h="370840">
                <a:tc>
                  <a:txBody>
                    <a:bodyPr/>
                    <a:lstStyle/>
                    <a:p>
                      <a:r>
                        <a:rPr lang="sl-SI" dirty="0"/>
                        <a:t>R</a:t>
                      </a:r>
                      <a:r>
                        <a:rPr lang="sl-SI" sz="1000" dirty="0"/>
                        <a:t>i </a:t>
                      </a:r>
                      <a:r>
                        <a:rPr lang="sl-SI" dirty="0"/>
                        <a:t>(rank)</a:t>
                      </a:r>
                      <a:endParaRPr lang="en-SI" dirty="0"/>
                    </a:p>
                  </a:txBody>
                  <a:tcPr/>
                </a:tc>
                <a:tc>
                  <a:txBody>
                    <a:bodyPr/>
                    <a:lstStyle/>
                    <a:p>
                      <a:r>
                        <a:rPr lang="sl-SI" dirty="0"/>
                        <a:t>1</a:t>
                      </a:r>
                      <a:endParaRPr lang="en-SI" dirty="0"/>
                    </a:p>
                  </a:txBody>
                  <a:tcPr/>
                </a:tc>
                <a:tc>
                  <a:txBody>
                    <a:bodyPr/>
                    <a:lstStyle/>
                    <a:p>
                      <a:r>
                        <a:rPr lang="sl-SI" dirty="0"/>
                        <a:t>2</a:t>
                      </a:r>
                      <a:endParaRPr lang="en-SI" dirty="0"/>
                    </a:p>
                  </a:txBody>
                  <a:tcPr/>
                </a:tc>
                <a:tc>
                  <a:txBody>
                    <a:bodyPr/>
                    <a:lstStyle/>
                    <a:p>
                      <a:r>
                        <a:rPr lang="sl-SI" dirty="0"/>
                        <a:t>3</a:t>
                      </a:r>
                      <a:endParaRPr lang="en-SI" dirty="0"/>
                    </a:p>
                  </a:txBody>
                  <a:tcPr/>
                </a:tc>
                <a:tc>
                  <a:txBody>
                    <a:bodyPr/>
                    <a:lstStyle/>
                    <a:p>
                      <a:r>
                        <a:rPr lang="sl-SI" dirty="0"/>
                        <a:t>4</a:t>
                      </a:r>
                      <a:endParaRPr lang="en-SI" dirty="0"/>
                    </a:p>
                  </a:txBody>
                  <a:tcPr/>
                </a:tc>
                <a:tc>
                  <a:txBody>
                    <a:bodyPr/>
                    <a:lstStyle/>
                    <a:p>
                      <a:r>
                        <a:rPr lang="sl-SI" dirty="0"/>
                        <a:t>5</a:t>
                      </a:r>
                      <a:endParaRPr lang="en-SI" dirty="0"/>
                    </a:p>
                  </a:txBody>
                  <a:tcPr/>
                </a:tc>
                <a:tc>
                  <a:txBody>
                    <a:bodyPr/>
                    <a:lstStyle/>
                    <a:p>
                      <a:r>
                        <a:rPr lang="sl-SI" dirty="0"/>
                        <a:t>6</a:t>
                      </a:r>
                      <a:endParaRPr lang="en-SI" dirty="0"/>
                    </a:p>
                  </a:txBody>
                  <a:tcPr/>
                </a:tc>
                <a:tc>
                  <a:txBody>
                    <a:bodyPr/>
                    <a:lstStyle/>
                    <a:p>
                      <a:r>
                        <a:rPr lang="sl-SI" dirty="0"/>
                        <a:t>7</a:t>
                      </a:r>
                      <a:endParaRPr lang="en-SI" dirty="0"/>
                    </a:p>
                  </a:txBody>
                  <a:tcPr/>
                </a:tc>
                <a:tc>
                  <a:txBody>
                    <a:bodyPr/>
                    <a:lstStyle/>
                    <a:p>
                      <a:r>
                        <a:rPr lang="sl-SI" dirty="0"/>
                        <a:t>8</a:t>
                      </a:r>
                      <a:endParaRPr lang="en-SI" dirty="0"/>
                    </a:p>
                  </a:txBody>
                  <a:tcPr/>
                </a:tc>
                <a:tc>
                  <a:txBody>
                    <a:bodyPr/>
                    <a:lstStyle/>
                    <a:p>
                      <a:r>
                        <a:rPr lang="sl-SI" dirty="0"/>
                        <a:t>9</a:t>
                      </a:r>
                      <a:endParaRPr lang="en-SI" dirty="0"/>
                    </a:p>
                  </a:txBody>
                  <a:tcPr/>
                </a:tc>
                <a:tc>
                  <a:txBody>
                    <a:bodyPr/>
                    <a:lstStyle/>
                    <a:p>
                      <a:r>
                        <a:rPr lang="sl-SI" dirty="0"/>
                        <a:t>10</a:t>
                      </a:r>
                      <a:endParaRPr lang="en-SI" dirty="0"/>
                    </a:p>
                  </a:txBody>
                  <a:tcPr/>
                </a:tc>
                <a:extLst>
                  <a:ext uri="{0D108BD9-81ED-4DB2-BD59-A6C34878D82A}">
                    <a16:rowId xmlns:a16="http://schemas.microsoft.com/office/drawing/2014/main" val="76998234"/>
                  </a:ext>
                </a:extLst>
              </a:tr>
            </a:tbl>
          </a:graphicData>
        </a:graphic>
      </p:graphicFrame>
    </p:spTree>
    <p:extLst>
      <p:ext uri="{BB962C8B-B14F-4D97-AF65-F5344CB8AC3E}">
        <p14:creationId xmlns:p14="http://schemas.microsoft.com/office/powerpoint/2010/main" val="3290253476"/>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Quantiles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8200" y="1825625"/>
                <a:ext cx="10515600" cy="4351338"/>
              </a:xfrm>
            </p:spPr>
            <p:txBody>
              <a:bodyPr>
                <a:normAutofit lnSpcReduction="10000"/>
              </a:bodyPr>
              <a:lstStyle/>
              <a:p>
                <a:r>
                  <a:rPr lang="en-GB" noProof="0" dirty="0"/>
                  <a:t>Each of any set of values of a (interval or ratio) variable which divide the frequency distribution into equal groups, each containing the same fraction of the local population</a:t>
                </a:r>
              </a:p>
              <a:p>
                <a:r>
                  <a:rPr lang="en-GB" dirty="0"/>
                  <a:t>The </a:t>
                </a:r>
                <a:r>
                  <a:rPr lang="en-GB" b="1" dirty="0"/>
                  <a:t>quantile rank (P) </a:t>
                </a:r>
                <a:r>
                  <a:rPr lang="en-GB" dirty="0"/>
                  <a:t>tells us the location of a certain unit in the array; i.e. how much of the total array has smaller values of that unit. It is computes using the following formula:</a:t>
                </a:r>
                <a:endParaRPr lang="en-GB" noProof="0" dirty="0"/>
              </a:p>
              <a:p>
                <a:pPr marL="0" indent="0">
                  <a:buNone/>
                </a:pPr>
                <a14:m>
                  <m:oMathPara xmlns:m="http://schemas.openxmlformats.org/officeDocument/2006/math">
                    <m:oMathParaPr>
                      <m:jc m:val="centerGroup"/>
                    </m:oMathParaPr>
                    <m:oMath xmlns:m="http://schemas.openxmlformats.org/officeDocument/2006/math">
                      <m:r>
                        <m:rPr>
                          <m:nor/>
                        </m:rPr>
                        <a:rPr lang="en-GB" b="0" i="0" smtClean="0">
                          <a:latin typeface="Cambria Math" panose="02040503050406030204" pitchFamily="18" charset="0"/>
                        </a:rPr>
                        <m:t>P</m:t>
                      </m:r>
                      <m:r>
                        <a:rPr lang="en-GB" b="0" i="1" smtClean="0">
                          <a:latin typeface="Cambria Math" panose="02040503050406030204" pitchFamily="18" charset="0"/>
                        </a:rPr>
                        <m:t>=</m:t>
                      </m:r>
                      <m:f>
                        <m:fPr>
                          <m:ctrlPr>
                            <a:rPr lang="en-GB" i="1" smtClean="0">
                              <a:latin typeface="Cambria Math" panose="02040503050406030204" pitchFamily="18" charset="0"/>
                            </a:rPr>
                          </m:ctrlPr>
                        </m:fPr>
                        <m:num>
                          <m:r>
                            <a:rPr lang="en-GB" b="0" i="1" smtClean="0">
                              <a:latin typeface="Cambria Math" panose="02040503050406030204" pitchFamily="18" charset="0"/>
                            </a:rPr>
                            <m:t>𝑅</m:t>
                          </m:r>
                          <m:r>
                            <a:rPr lang="en-GB" b="0" i="1" smtClean="0">
                              <a:latin typeface="Cambria Math" panose="02040503050406030204" pitchFamily="18" charset="0"/>
                            </a:rPr>
                            <m:t>−0.5</m:t>
                          </m:r>
                        </m:num>
                        <m:den>
                          <m:r>
                            <a:rPr lang="en-GB" b="0" i="1" smtClean="0">
                              <a:latin typeface="Cambria Math" panose="02040503050406030204" pitchFamily="18" charset="0"/>
                            </a:rPr>
                            <m:t>𝑁</m:t>
                          </m:r>
                        </m:den>
                      </m:f>
                    </m:oMath>
                  </m:oMathPara>
                </a14:m>
                <a:endParaRPr lang="en-GB" dirty="0"/>
              </a:p>
              <a:p>
                <a:r>
                  <a:rPr lang="en-GB" b="1" dirty="0"/>
                  <a:t>Quantile </a:t>
                </a:r>
                <a:r>
                  <a:rPr lang="en-GB" dirty="0"/>
                  <a:t>is the value of the variable belonging to a certain quantile rank</a:t>
                </a:r>
                <a:br>
                  <a:rPr lang="en-GB" dirty="0"/>
                </a:br>
                <a14:m>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m:t>
                    </m:r>
                    <m:r>
                      <a:rPr lang="en-GB" b="0" i="1" smtClean="0">
                        <a:latin typeface="Cambria Math" panose="02040503050406030204" pitchFamily="18" charset="0"/>
                      </a:rPr>
                      <m:t>𝑃</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𝑁</m:t>
                    </m:r>
                    <m:r>
                      <a:rPr lang="en-GB" b="0" i="1" smtClean="0">
                        <a:latin typeface="Cambria Math" panose="02040503050406030204" pitchFamily="18" charset="0"/>
                        <a:ea typeface="Cambria Math" panose="02040503050406030204" pitchFamily="18" charset="0"/>
                      </a:rPr>
                      <m:t>+0.5</m:t>
                    </m:r>
                  </m:oMath>
                </a14:m>
                <a:endParaRPr lang="en-GB"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xfrm>
                <a:off x="838200" y="1825625"/>
                <a:ext cx="10515600" cy="4351338"/>
              </a:xfrm>
              <a:blipFill>
                <a:blip r:embed="rId2"/>
                <a:stretch>
                  <a:fillRect l="-1043" t="-3081" r="-522"/>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16</a:t>
            </a:fld>
            <a:endParaRPr lang="en-SI"/>
          </a:p>
        </p:txBody>
      </p:sp>
    </p:spTree>
    <p:extLst>
      <p:ext uri="{BB962C8B-B14F-4D97-AF65-F5344CB8AC3E}">
        <p14:creationId xmlns:p14="http://schemas.microsoft.com/office/powerpoint/2010/main" val="3760751074"/>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q-quantiles</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8200" y="1825625"/>
                <a:ext cx="10515600" cy="4351338"/>
              </a:xfrm>
            </p:spPr>
            <p:txBody>
              <a:bodyPr>
                <a:normAutofit fontScale="92500" lnSpcReduction="10000"/>
              </a:bodyPr>
              <a:lstStyle/>
              <a:p>
                <a:r>
                  <a:rPr lang="en-GB" noProof="0" dirty="0"/>
                  <a:t>Values that partition the array into q subsets of (nearly) equal sizes:</a:t>
                </a:r>
              </a:p>
              <a:p>
                <a:pPr lvl="1"/>
                <a:r>
                  <a:rPr lang="en-GB" b="1" noProof="0" dirty="0"/>
                  <a:t>2-quantile or median </a:t>
                </a:r>
                <a:r>
                  <a:rPr lang="en-GB" noProof="0" dirty="0"/>
                  <a:t>(P=0.5) is the quantile that divides the array in two parts; half half of the units have a lower and half a higher value than the median (Me)</a:t>
                </a:r>
              </a:p>
              <a:p>
                <a:pPr lvl="1"/>
                <a:r>
                  <a:rPr lang="en-GB" b="1" dirty="0"/>
                  <a:t>4-quantiles or quartiles</a:t>
                </a:r>
                <a:r>
                  <a:rPr lang="en-GB" dirty="0"/>
                  <a:t> (P=0.25, P=0.5, P=0.75) are quantiles that divide the array in quarters; e.g. a quarter of units have a lower value and and three quarters have a higher value than the first quartile (Q</a:t>
                </a:r>
                <a:r>
                  <a:rPr lang="en-GB" sz="1400" dirty="0"/>
                  <a:t>1</a:t>
                </a:r>
                <a:r>
                  <a:rPr lang="en-GB" dirty="0"/>
                  <a:t>)</a:t>
                </a:r>
              </a:p>
              <a:p>
                <a:pPr lvl="1"/>
                <a:r>
                  <a:rPr lang="en-GB" b="1" dirty="0"/>
                  <a:t>10-quantiles or deciles</a:t>
                </a:r>
                <a:r>
                  <a:rPr lang="en-GB" dirty="0"/>
                  <a:t> (P=0.1, P=0.2, ..., P=0.9) are quantiles that divide the array in tenths; e.g. a tenth of units have a lower value and nine tenths a higher value than the first decile (D</a:t>
                </a:r>
                <a:r>
                  <a:rPr lang="en-GB" sz="1400" dirty="0"/>
                  <a:t>1</a:t>
                </a:r>
                <a:r>
                  <a:rPr lang="en-GB" dirty="0"/>
                  <a:t>)</a:t>
                </a:r>
              </a:p>
              <a:p>
                <a:pPr lvl="1"/>
                <a:r>
                  <a:rPr lang="en-GB" b="1" dirty="0"/>
                  <a:t>100-quantiles or centiles </a:t>
                </a:r>
                <a:r>
                  <a:rPr lang="en-GB" dirty="0"/>
                  <a:t>(P=0.01, P=0.02, ..., P=0.99) are quantiles that tivied the array in hundreds; e.g. a hundreth of units have a lower value and 99 hundreths a higher value than the first centile (C</a:t>
                </a:r>
                <a:r>
                  <a:rPr lang="en-GB" sz="1400" dirty="0"/>
                  <a:t>1</a:t>
                </a:r>
                <a:r>
                  <a:rPr lang="en-GB" dirty="0"/>
                  <a:t>)</a:t>
                </a:r>
              </a:p>
              <a:p>
                <a:r>
                  <a:rPr lang="en-GB" dirty="0"/>
                  <a:t>Note:    </a:t>
                </a:r>
                <a14:m>
                  <m:oMath xmlns:m="http://schemas.openxmlformats.org/officeDocument/2006/math">
                    <m:r>
                      <a:rPr lang="en-GB" b="0" i="1" smtClean="0">
                        <a:latin typeface="Cambria Math" panose="02040503050406030204" pitchFamily="18" charset="0"/>
                      </a:rPr>
                      <m:t>𝑀𝑒</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𝑄</m:t>
                        </m:r>
                      </m:e>
                      <m:sub>
                        <m:r>
                          <a:rPr lang="en-GB" b="0" i="1" smtClean="0">
                            <a:latin typeface="Cambria Math" panose="02040503050406030204" pitchFamily="18" charset="0"/>
                          </a:rPr>
                          <m:t>2</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𝐷</m:t>
                        </m:r>
                      </m:e>
                      <m:sub>
                        <m:r>
                          <a:rPr lang="en-GB" b="0" i="1" smtClean="0">
                            <a:latin typeface="Cambria Math" panose="02040503050406030204" pitchFamily="18" charset="0"/>
                          </a:rPr>
                          <m:t>5</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𝐶</m:t>
                        </m:r>
                      </m:e>
                      <m:sub>
                        <m:r>
                          <a:rPr lang="en-GB" b="0" i="1" smtClean="0">
                            <a:latin typeface="Cambria Math" panose="02040503050406030204" pitchFamily="18" charset="0"/>
                          </a:rPr>
                          <m:t>50</m:t>
                        </m:r>
                      </m:sub>
                    </m:sSub>
                  </m:oMath>
                </a14:m>
                <a:r>
                  <a:rPr lang="en-GB" b="0" dirty="0"/>
                  <a:t>		 </a:t>
                </a:r>
                <a14:m>
                  <m:oMath xmlns:m="http://schemas.openxmlformats.org/officeDocument/2006/math">
                    <m:sSub>
                      <m:sSubPr>
                        <m:ctrlPr>
                          <a:rPr lang="en-GB" b="0" i="1" smtClean="0">
                            <a:latin typeface="Cambria Math" panose="02040503050406030204" pitchFamily="18" charset="0"/>
                          </a:rPr>
                        </m:ctrlPr>
                      </m:sSubPr>
                      <m:e>
                        <m:r>
                          <a:rPr lang="en-GB" b="0" i="1" smtClean="0">
                            <a:latin typeface="Cambria Math" panose="02040503050406030204" pitchFamily="18" charset="0"/>
                          </a:rPr>
                          <m:t>𝐷</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𝐶</m:t>
                        </m:r>
                      </m:e>
                      <m:sub>
                        <m:r>
                          <a:rPr lang="en-GB" b="0" i="1" smtClean="0">
                            <a:latin typeface="Cambria Math" panose="02040503050406030204" pitchFamily="18" charset="0"/>
                          </a:rPr>
                          <m:t>10</m:t>
                        </m:r>
                      </m:sub>
                    </m:sSub>
                  </m:oMath>
                </a14:m>
                <a:r>
                  <a:rPr lang="en-GB" dirty="0"/>
                  <a:t>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𝑄</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𝐶</m:t>
                        </m:r>
                      </m:e>
                      <m:sub>
                        <m:r>
                          <a:rPr lang="en-GB" b="0" i="1" smtClean="0">
                            <a:latin typeface="Cambria Math" panose="02040503050406030204" pitchFamily="18" charset="0"/>
                          </a:rPr>
                          <m:t>25</m:t>
                        </m:r>
                      </m:sub>
                    </m:sSub>
                  </m:oMath>
                </a14:m>
                <a:endParaRPr lang="en-GB" dirty="0"/>
              </a:p>
              <a:p>
                <a:endParaRPr lang="en-GB"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xfrm>
                <a:off x="838200" y="1825625"/>
                <a:ext cx="10515600" cy="4351338"/>
              </a:xfrm>
              <a:blipFill>
                <a:blip r:embed="rId2"/>
                <a:stretch>
                  <a:fillRect l="-928" t="-2801" r="-406"/>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17</a:t>
            </a:fld>
            <a:endParaRPr lang="en-SI"/>
          </a:p>
        </p:txBody>
      </p:sp>
    </p:spTree>
    <p:extLst>
      <p:ext uri="{BB962C8B-B14F-4D97-AF65-F5344CB8AC3E}">
        <p14:creationId xmlns:p14="http://schemas.microsoft.com/office/powerpoint/2010/main" val="2363410549"/>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Computing the value that corresponds to a certain quantile rank</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9190" y="1847850"/>
                <a:ext cx="10515600" cy="4351338"/>
              </a:xfrm>
            </p:spPr>
            <p:txBody>
              <a:bodyPr>
                <a:normAutofit fontScale="92500" lnSpcReduction="20000"/>
              </a:bodyPr>
              <a:lstStyle/>
              <a:p>
                <a:endParaRPr lang="en-GB" noProof="0" dirty="0"/>
              </a:p>
              <a:p>
                <a:endParaRPr lang="en-GB" noProof="0" dirty="0"/>
              </a:p>
              <a:p>
                <a:r>
                  <a:rPr lang="en-GB" u="sng" dirty="0"/>
                  <a:t>Example:</a:t>
                </a:r>
                <a:r>
                  <a:rPr lang="en-GB" noProof="0" dirty="0"/>
                  <a:t> How many points were achieved by the half of students with the lowest number and by the half of students with the higher number of points? We are looking for the value that is between rank 5 and 6, i.e. the median (P=0.5)</a:t>
                </a:r>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rPr>
                        <m:t>𝑅</m:t>
                      </m:r>
                      <m:r>
                        <a:rPr lang="en-GB" i="1">
                          <a:latin typeface="Cambria Math" panose="02040503050406030204" pitchFamily="18" charset="0"/>
                        </a:rPr>
                        <m:t>=</m:t>
                      </m:r>
                      <m:r>
                        <a:rPr lang="en-GB" i="1">
                          <a:latin typeface="Cambria Math" panose="02040503050406030204" pitchFamily="18" charset="0"/>
                        </a:rPr>
                        <m:t>𝑃</m:t>
                      </m:r>
                      <m:r>
                        <a:rPr lang="en-GB" i="1">
                          <a:latin typeface="Cambria Math" panose="02040503050406030204" pitchFamily="18" charset="0"/>
                          <a:ea typeface="Cambria Math" panose="02040503050406030204" pitchFamily="18" charset="0"/>
                        </a:rPr>
                        <m:t>∙</m:t>
                      </m:r>
                      <m:r>
                        <a:rPr lang="en-GB" i="1">
                          <a:latin typeface="Cambria Math" panose="02040503050406030204" pitchFamily="18" charset="0"/>
                          <a:ea typeface="Cambria Math" panose="02040503050406030204" pitchFamily="18" charset="0"/>
                        </a:rPr>
                        <m:t>𝑁</m:t>
                      </m:r>
                      <m:r>
                        <a:rPr lang="en-GB" i="1">
                          <a:latin typeface="Cambria Math" panose="02040503050406030204" pitchFamily="18" charset="0"/>
                          <a:ea typeface="Cambria Math" panose="02040503050406030204" pitchFamily="18" charset="0"/>
                        </a:rPr>
                        <m:t>+0.5=0.5∙10+0.5=5.5</m:t>
                      </m:r>
                    </m:oMath>
                  </m:oMathPara>
                </a14:m>
                <a:endParaRPr lang="en-GB" noProof="0" dirty="0"/>
              </a:p>
              <a:p>
                <a:r>
                  <a:rPr lang="en-GB" dirty="0"/>
                  <a:t>We use linear interpolation:</a:t>
                </a:r>
                <a:endParaRPr lang="en-GB"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𝑅</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0</m:t>
                              </m:r>
                            </m:sub>
                          </m:sSub>
                        </m:num>
                        <m:den>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0</m:t>
                              </m:r>
                            </m:sub>
                          </m:sSub>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𝑥</m:t>
                          </m:r>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sub>
                          </m:sSub>
                        </m:num>
                        <m:den>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sub>
                          </m:sSub>
                        </m:den>
                      </m:f>
                      <m:r>
                        <a:rPr lang="en-GB" b="0" i="1" smtClean="0">
                          <a:latin typeface="Cambria Math" panose="02040503050406030204" pitchFamily="18" charset="0"/>
                        </a:rPr>
                        <m:t>→ </m:t>
                      </m:r>
                      <m:f>
                        <m:fPr>
                          <m:ctrlPr>
                            <a:rPr lang="en-GB" i="1">
                              <a:latin typeface="Cambria Math" panose="02040503050406030204" pitchFamily="18" charset="0"/>
                            </a:rPr>
                          </m:ctrlPr>
                        </m:fPr>
                        <m:num>
                          <m:r>
                            <a:rPr lang="en-GB" b="0" i="1" smtClean="0">
                              <a:latin typeface="Cambria Math" panose="02040503050406030204" pitchFamily="18" charset="0"/>
                            </a:rPr>
                            <m:t>5.5</m:t>
                          </m:r>
                          <m:r>
                            <a:rPr lang="en-GB" i="1">
                              <a:latin typeface="Cambria Math" panose="02040503050406030204" pitchFamily="18" charset="0"/>
                            </a:rPr>
                            <m:t>−</m:t>
                          </m:r>
                          <m:r>
                            <a:rPr lang="en-GB" b="0" i="1" smtClean="0">
                              <a:latin typeface="Cambria Math" panose="02040503050406030204" pitchFamily="18" charset="0"/>
                            </a:rPr>
                            <m:t>5</m:t>
                          </m:r>
                        </m:num>
                        <m:den>
                          <m:r>
                            <a:rPr lang="en-GB" b="0" i="1" smtClean="0">
                              <a:latin typeface="Cambria Math" panose="02040503050406030204" pitchFamily="18" charset="0"/>
                            </a:rPr>
                            <m:t>6</m:t>
                          </m:r>
                          <m:r>
                            <a:rPr lang="en-GB" i="1">
                              <a:latin typeface="Cambria Math" panose="02040503050406030204" pitchFamily="18" charset="0"/>
                            </a:rPr>
                            <m:t>−</m:t>
                          </m:r>
                          <m:r>
                            <a:rPr lang="en-GB" b="0" i="1" smtClean="0">
                              <a:latin typeface="Cambria Math" panose="02040503050406030204" pitchFamily="18" charset="0"/>
                            </a:rPr>
                            <m:t>5</m:t>
                          </m:r>
                        </m:den>
                      </m:f>
                      <m:r>
                        <a:rPr lang="en-GB" i="1">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𝑥</m:t>
                          </m:r>
                          <m:r>
                            <a:rPr lang="en-GB" i="1">
                              <a:latin typeface="Cambria Math" panose="02040503050406030204" pitchFamily="18" charset="0"/>
                            </a:rPr>
                            <m:t>−60</m:t>
                          </m:r>
                        </m:num>
                        <m:den>
                          <m:r>
                            <a:rPr lang="en-GB" b="0" i="1" smtClean="0">
                              <a:latin typeface="Cambria Math" panose="02040503050406030204" pitchFamily="18" charset="0"/>
                            </a:rPr>
                            <m:t>68</m:t>
                          </m:r>
                          <m:r>
                            <a:rPr lang="en-GB" i="1">
                              <a:latin typeface="Cambria Math" panose="02040503050406030204" pitchFamily="18" charset="0"/>
                            </a:rPr>
                            <m:t>−</m:t>
                          </m:r>
                          <m:r>
                            <a:rPr lang="en-GB" b="0" i="1" smtClean="0">
                              <a:latin typeface="Cambria Math" panose="02040503050406030204" pitchFamily="18" charset="0"/>
                            </a:rPr>
                            <m:t>60</m:t>
                          </m:r>
                        </m:den>
                      </m:f>
                      <m:r>
                        <a:rPr lang="en-GB" b="0" i="1" smtClean="0">
                          <a:latin typeface="Cambria Math" panose="02040503050406030204" pitchFamily="18" charset="0"/>
                        </a:rPr>
                        <m:t> →</m:t>
                      </m:r>
                      <m:r>
                        <a:rPr lang="en-GB" b="0" i="1" smtClean="0">
                          <a:latin typeface="Cambria Math" panose="02040503050406030204" pitchFamily="18" charset="0"/>
                        </a:rPr>
                        <m:t>𝑥</m:t>
                      </m:r>
                      <m:r>
                        <a:rPr lang="en-GB" b="0" i="1" smtClean="0">
                          <a:latin typeface="Cambria Math" panose="02040503050406030204" pitchFamily="18" charset="0"/>
                        </a:rPr>
                        <m:t>=</m:t>
                      </m:r>
                      <m:r>
                        <a:rPr lang="en-GB" b="0" i="1" smtClean="0">
                          <a:latin typeface="Cambria Math" panose="02040503050406030204" pitchFamily="18" charset="0"/>
                        </a:rPr>
                        <m:t>𝑀𝑒</m:t>
                      </m:r>
                      <m:r>
                        <a:rPr lang="en-GB" b="0" i="1" smtClean="0">
                          <a:latin typeface="Cambria Math" panose="02040503050406030204" pitchFamily="18" charset="0"/>
                        </a:rPr>
                        <m:t>=64</m:t>
                      </m:r>
                    </m:oMath>
                  </m:oMathPara>
                </a14:m>
                <a:endParaRPr lang="en-GB" dirty="0"/>
              </a:p>
              <a:p>
                <a:r>
                  <a:rPr lang="en-GB" dirty="0"/>
                  <a:t>Half of students has achieved less than 64 points and half of students has achived more than 64 points</a:t>
                </a:r>
              </a:p>
              <a:p>
                <a:pPr marL="0" indent="0">
                  <a:buNone/>
                </a:pPr>
                <a:endParaRPr lang="en-GB"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xfrm>
                <a:off x="839190" y="1847850"/>
                <a:ext cx="10515600" cy="4351338"/>
              </a:xfrm>
              <a:blipFill>
                <a:blip r:embed="rId2"/>
                <a:stretch>
                  <a:fillRect l="-928" r="-58" b="-420"/>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18</a:t>
            </a:fld>
            <a:endParaRPr lang="en-SI"/>
          </a:p>
        </p:txBody>
      </p:sp>
      <p:graphicFrame>
        <p:nvGraphicFramePr>
          <p:cNvPr id="6" name="Table 5">
            <a:extLst>
              <a:ext uri="{FF2B5EF4-FFF2-40B4-BE49-F238E27FC236}">
                <a16:creationId xmlns:a16="http://schemas.microsoft.com/office/drawing/2014/main" id="{9D4EEF0E-2125-4293-8059-C56FEC6260CA}"/>
              </a:ext>
            </a:extLst>
          </p:cNvPr>
          <p:cNvGraphicFramePr>
            <a:graphicFrameLocks noGrp="1"/>
          </p:cNvGraphicFramePr>
          <p:nvPr>
            <p:extLst>
              <p:ext uri="{D42A27DB-BD31-4B8C-83A1-F6EECF244321}">
                <p14:modId xmlns:p14="http://schemas.microsoft.com/office/powerpoint/2010/main" val="1559855252"/>
              </p:ext>
            </p:extLst>
          </p:nvPr>
        </p:nvGraphicFramePr>
        <p:xfrm>
          <a:off x="1076197" y="1792865"/>
          <a:ext cx="10039605" cy="741680"/>
        </p:xfrm>
        <a:graphic>
          <a:graphicData uri="http://schemas.openxmlformats.org/drawingml/2006/table">
            <a:tbl>
              <a:tblPr firstRow="1" bandRow="1">
                <a:tableStyleId>{10A1B5D5-9B99-4C35-A422-299274C87663}</a:tableStyleId>
              </a:tblPr>
              <a:tblGrid>
                <a:gridCol w="1156855">
                  <a:extLst>
                    <a:ext uri="{9D8B030D-6E8A-4147-A177-3AD203B41FA5}">
                      <a16:colId xmlns:a16="http://schemas.microsoft.com/office/drawing/2014/main" val="212134866"/>
                    </a:ext>
                  </a:extLst>
                </a:gridCol>
                <a:gridCol w="888275">
                  <a:extLst>
                    <a:ext uri="{9D8B030D-6E8A-4147-A177-3AD203B41FA5}">
                      <a16:colId xmlns:a16="http://schemas.microsoft.com/office/drawing/2014/main" val="765546202"/>
                    </a:ext>
                  </a:extLst>
                </a:gridCol>
                <a:gridCol w="888275">
                  <a:extLst>
                    <a:ext uri="{9D8B030D-6E8A-4147-A177-3AD203B41FA5}">
                      <a16:colId xmlns:a16="http://schemas.microsoft.com/office/drawing/2014/main" val="690732387"/>
                    </a:ext>
                  </a:extLst>
                </a:gridCol>
                <a:gridCol w="888275">
                  <a:extLst>
                    <a:ext uri="{9D8B030D-6E8A-4147-A177-3AD203B41FA5}">
                      <a16:colId xmlns:a16="http://schemas.microsoft.com/office/drawing/2014/main" val="2232346963"/>
                    </a:ext>
                  </a:extLst>
                </a:gridCol>
                <a:gridCol w="888275">
                  <a:extLst>
                    <a:ext uri="{9D8B030D-6E8A-4147-A177-3AD203B41FA5}">
                      <a16:colId xmlns:a16="http://schemas.microsoft.com/office/drawing/2014/main" val="3684135172"/>
                    </a:ext>
                  </a:extLst>
                </a:gridCol>
                <a:gridCol w="888275">
                  <a:extLst>
                    <a:ext uri="{9D8B030D-6E8A-4147-A177-3AD203B41FA5}">
                      <a16:colId xmlns:a16="http://schemas.microsoft.com/office/drawing/2014/main" val="192879319"/>
                    </a:ext>
                  </a:extLst>
                </a:gridCol>
                <a:gridCol w="888275">
                  <a:extLst>
                    <a:ext uri="{9D8B030D-6E8A-4147-A177-3AD203B41FA5}">
                      <a16:colId xmlns:a16="http://schemas.microsoft.com/office/drawing/2014/main" val="3408898089"/>
                    </a:ext>
                  </a:extLst>
                </a:gridCol>
                <a:gridCol w="888275">
                  <a:extLst>
                    <a:ext uri="{9D8B030D-6E8A-4147-A177-3AD203B41FA5}">
                      <a16:colId xmlns:a16="http://schemas.microsoft.com/office/drawing/2014/main" val="3138480914"/>
                    </a:ext>
                  </a:extLst>
                </a:gridCol>
                <a:gridCol w="888275">
                  <a:extLst>
                    <a:ext uri="{9D8B030D-6E8A-4147-A177-3AD203B41FA5}">
                      <a16:colId xmlns:a16="http://schemas.microsoft.com/office/drawing/2014/main" val="890401830"/>
                    </a:ext>
                  </a:extLst>
                </a:gridCol>
                <a:gridCol w="888275">
                  <a:extLst>
                    <a:ext uri="{9D8B030D-6E8A-4147-A177-3AD203B41FA5}">
                      <a16:colId xmlns:a16="http://schemas.microsoft.com/office/drawing/2014/main" val="3234653675"/>
                    </a:ext>
                  </a:extLst>
                </a:gridCol>
                <a:gridCol w="888275">
                  <a:extLst>
                    <a:ext uri="{9D8B030D-6E8A-4147-A177-3AD203B41FA5}">
                      <a16:colId xmlns:a16="http://schemas.microsoft.com/office/drawing/2014/main" val="3053581440"/>
                    </a:ext>
                  </a:extLst>
                </a:gridCol>
              </a:tblGrid>
              <a:tr h="370840">
                <a:tc>
                  <a:txBody>
                    <a:bodyPr/>
                    <a:lstStyle/>
                    <a:p>
                      <a:r>
                        <a:rPr lang="sl-SI" dirty="0"/>
                        <a:t>x</a:t>
                      </a:r>
                      <a:r>
                        <a:rPr lang="sl-SI" sz="1000" dirty="0"/>
                        <a:t>i  </a:t>
                      </a:r>
                      <a:r>
                        <a:rPr lang="sl-SI" dirty="0"/>
                        <a:t>(value)</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18</a:t>
                      </a:r>
                      <a:endParaRPr lang="en-SI" dirty="0"/>
                    </a:p>
                  </a:txBody>
                  <a:tcPr/>
                </a:tc>
                <a:tc>
                  <a:txBody>
                    <a:bodyPr/>
                    <a:lstStyle/>
                    <a:p>
                      <a:r>
                        <a:rPr lang="sl-SI" dirty="0"/>
                        <a:t>46</a:t>
                      </a:r>
                      <a:endParaRPr lang="en-SI" dirty="0"/>
                    </a:p>
                  </a:txBody>
                  <a:tcPr/>
                </a:tc>
                <a:tc>
                  <a:txBody>
                    <a:bodyPr/>
                    <a:lstStyle/>
                    <a:p>
                      <a:r>
                        <a:rPr lang="sl-SI" dirty="0"/>
                        <a:t>47</a:t>
                      </a:r>
                      <a:endParaRPr lang="en-SI" dirty="0"/>
                    </a:p>
                  </a:txBody>
                  <a:tcPr/>
                </a:tc>
                <a:tc>
                  <a:txBody>
                    <a:bodyPr/>
                    <a:lstStyle/>
                    <a:p>
                      <a:r>
                        <a:rPr lang="sl-SI" dirty="0"/>
                        <a:t>59</a:t>
                      </a:r>
                      <a:endParaRPr lang="en-SI" dirty="0"/>
                    </a:p>
                  </a:txBody>
                  <a:tcPr/>
                </a:tc>
                <a:tc>
                  <a:txBody>
                    <a:bodyPr/>
                    <a:lstStyle/>
                    <a:p>
                      <a:r>
                        <a:rPr lang="sl-SI" dirty="0"/>
                        <a:t>60</a:t>
                      </a:r>
                      <a:endParaRPr lang="en-SI" dirty="0"/>
                    </a:p>
                  </a:txBody>
                  <a:tcPr/>
                </a:tc>
                <a:tc>
                  <a:txBody>
                    <a:bodyPr/>
                    <a:lstStyle/>
                    <a:p>
                      <a:r>
                        <a:rPr lang="sl-SI" dirty="0"/>
                        <a:t>68</a:t>
                      </a:r>
                      <a:endParaRPr lang="en-SI" dirty="0"/>
                    </a:p>
                  </a:txBody>
                  <a:tcPr/>
                </a:tc>
                <a:tc>
                  <a:txBody>
                    <a:bodyPr/>
                    <a:lstStyle/>
                    <a:p>
                      <a:r>
                        <a:rPr lang="sl-SI" dirty="0"/>
                        <a:t>79</a:t>
                      </a:r>
                      <a:endParaRPr lang="en-SI" dirty="0"/>
                    </a:p>
                  </a:txBody>
                  <a:tcPr/>
                </a:tc>
                <a:tc>
                  <a:txBody>
                    <a:bodyPr/>
                    <a:lstStyle/>
                    <a:p>
                      <a:r>
                        <a:rPr lang="sl-SI" dirty="0"/>
                        <a:t>83</a:t>
                      </a:r>
                      <a:endParaRPr lang="en-SI" dirty="0"/>
                    </a:p>
                  </a:txBody>
                  <a:tcPr/>
                </a:tc>
                <a:tc>
                  <a:txBody>
                    <a:bodyPr/>
                    <a:lstStyle/>
                    <a:p>
                      <a:r>
                        <a:rPr lang="sl-SI" dirty="0"/>
                        <a:t>87</a:t>
                      </a:r>
                      <a:endParaRPr lang="en-SI" dirty="0"/>
                    </a:p>
                  </a:txBody>
                  <a:tcPr/>
                </a:tc>
                <a:tc>
                  <a:txBody>
                    <a:bodyPr/>
                    <a:lstStyle/>
                    <a:p>
                      <a:r>
                        <a:rPr lang="sl-SI" dirty="0"/>
                        <a:t>93</a:t>
                      </a:r>
                      <a:endParaRPr lang="en-SI" dirty="0"/>
                    </a:p>
                  </a:txBody>
                  <a:tcPr/>
                </a:tc>
                <a:extLst>
                  <a:ext uri="{0D108BD9-81ED-4DB2-BD59-A6C34878D82A}">
                    <a16:rowId xmlns:a16="http://schemas.microsoft.com/office/drawing/2014/main" val="1913785964"/>
                  </a:ext>
                </a:extLst>
              </a:tr>
              <a:tr h="370840">
                <a:tc>
                  <a:txBody>
                    <a:bodyPr/>
                    <a:lstStyle/>
                    <a:p>
                      <a:r>
                        <a:rPr lang="sl-SI" dirty="0"/>
                        <a:t>R</a:t>
                      </a:r>
                      <a:r>
                        <a:rPr lang="sl-SI" sz="1000" dirty="0"/>
                        <a:t>i </a:t>
                      </a:r>
                      <a:r>
                        <a:rPr lang="sl-SI" dirty="0"/>
                        <a:t>(rank)</a:t>
                      </a:r>
                      <a:endParaRPr lang="en-SI" dirty="0"/>
                    </a:p>
                  </a:txBody>
                  <a:tcPr/>
                </a:tc>
                <a:tc>
                  <a:txBody>
                    <a:bodyPr/>
                    <a:lstStyle/>
                    <a:p>
                      <a:r>
                        <a:rPr lang="sl-SI" dirty="0"/>
                        <a:t>1</a:t>
                      </a:r>
                      <a:endParaRPr lang="en-SI" dirty="0"/>
                    </a:p>
                  </a:txBody>
                  <a:tcPr/>
                </a:tc>
                <a:tc>
                  <a:txBody>
                    <a:bodyPr/>
                    <a:lstStyle/>
                    <a:p>
                      <a:r>
                        <a:rPr lang="sl-SI" dirty="0"/>
                        <a:t>2</a:t>
                      </a:r>
                      <a:endParaRPr lang="en-SI" dirty="0"/>
                    </a:p>
                  </a:txBody>
                  <a:tcPr/>
                </a:tc>
                <a:tc>
                  <a:txBody>
                    <a:bodyPr/>
                    <a:lstStyle/>
                    <a:p>
                      <a:r>
                        <a:rPr lang="sl-SI" dirty="0"/>
                        <a:t>3</a:t>
                      </a:r>
                      <a:endParaRPr lang="en-SI" dirty="0"/>
                    </a:p>
                  </a:txBody>
                  <a:tcPr/>
                </a:tc>
                <a:tc>
                  <a:txBody>
                    <a:bodyPr/>
                    <a:lstStyle/>
                    <a:p>
                      <a:r>
                        <a:rPr lang="sl-SI" dirty="0"/>
                        <a:t>4</a:t>
                      </a:r>
                      <a:endParaRPr lang="en-SI" dirty="0"/>
                    </a:p>
                  </a:txBody>
                  <a:tcPr/>
                </a:tc>
                <a:tc>
                  <a:txBody>
                    <a:bodyPr/>
                    <a:lstStyle/>
                    <a:p>
                      <a:r>
                        <a:rPr lang="sl-SI" dirty="0"/>
                        <a:t>5</a:t>
                      </a:r>
                      <a:endParaRPr lang="en-SI" dirty="0"/>
                    </a:p>
                  </a:txBody>
                  <a:tcPr/>
                </a:tc>
                <a:tc>
                  <a:txBody>
                    <a:bodyPr/>
                    <a:lstStyle/>
                    <a:p>
                      <a:r>
                        <a:rPr lang="sl-SI" dirty="0"/>
                        <a:t>6</a:t>
                      </a:r>
                      <a:endParaRPr lang="en-SI" dirty="0"/>
                    </a:p>
                  </a:txBody>
                  <a:tcPr/>
                </a:tc>
                <a:tc>
                  <a:txBody>
                    <a:bodyPr/>
                    <a:lstStyle/>
                    <a:p>
                      <a:r>
                        <a:rPr lang="sl-SI" dirty="0"/>
                        <a:t>7</a:t>
                      </a:r>
                      <a:endParaRPr lang="en-SI" dirty="0"/>
                    </a:p>
                  </a:txBody>
                  <a:tcPr/>
                </a:tc>
                <a:tc>
                  <a:txBody>
                    <a:bodyPr/>
                    <a:lstStyle/>
                    <a:p>
                      <a:r>
                        <a:rPr lang="sl-SI" dirty="0"/>
                        <a:t>8</a:t>
                      </a:r>
                      <a:endParaRPr lang="en-SI" dirty="0"/>
                    </a:p>
                  </a:txBody>
                  <a:tcPr/>
                </a:tc>
                <a:tc>
                  <a:txBody>
                    <a:bodyPr/>
                    <a:lstStyle/>
                    <a:p>
                      <a:r>
                        <a:rPr lang="sl-SI" dirty="0"/>
                        <a:t>9</a:t>
                      </a:r>
                      <a:endParaRPr lang="en-SI" dirty="0"/>
                    </a:p>
                  </a:txBody>
                  <a:tcPr/>
                </a:tc>
                <a:tc>
                  <a:txBody>
                    <a:bodyPr/>
                    <a:lstStyle/>
                    <a:p>
                      <a:r>
                        <a:rPr lang="sl-SI" dirty="0"/>
                        <a:t>10</a:t>
                      </a:r>
                      <a:endParaRPr lang="en-SI" dirty="0"/>
                    </a:p>
                  </a:txBody>
                  <a:tcPr/>
                </a:tc>
                <a:extLst>
                  <a:ext uri="{0D108BD9-81ED-4DB2-BD59-A6C34878D82A}">
                    <a16:rowId xmlns:a16="http://schemas.microsoft.com/office/drawing/2014/main" val="76998234"/>
                  </a:ext>
                </a:extLst>
              </a:tr>
            </a:tbl>
          </a:graphicData>
        </a:graphic>
      </p:graphicFrame>
    </p:spTree>
    <p:extLst>
      <p:ext uri="{BB962C8B-B14F-4D97-AF65-F5344CB8AC3E}">
        <p14:creationId xmlns:p14="http://schemas.microsoft.com/office/powerpoint/2010/main" val="92243652"/>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a:xfrm>
            <a:off x="838200" y="365125"/>
            <a:ext cx="10515600" cy="1325563"/>
          </a:xfrm>
        </p:spPr>
        <p:txBody>
          <a:bodyPr/>
          <a:lstStyle/>
          <a:p>
            <a:r>
              <a:rPr lang="en-GB" noProof="0" dirty="0">
                <a:solidFill>
                  <a:schemeClr val="accent6"/>
                </a:solidFill>
              </a:rPr>
              <a:t>Computing the quantile rank for a certain value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9190" y="1847850"/>
                <a:ext cx="10515600" cy="4351338"/>
              </a:xfrm>
            </p:spPr>
            <p:txBody>
              <a:bodyPr>
                <a:normAutofit fontScale="92500" lnSpcReduction="20000"/>
              </a:bodyPr>
              <a:lstStyle/>
              <a:p>
                <a:endParaRPr lang="en-GB" noProof="0" dirty="0"/>
              </a:p>
              <a:p>
                <a:endParaRPr lang="en-GB" noProof="0" dirty="0"/>
              </a:p>
              <a:p>
                <a:r>
                  <a:rPr lang="en-GB" u="sng" dirty="0"/>
                  <a:t>Example:</a:t>
                </a:r>
                <a:r>
                  <a:rPr lang="en-GB" dirty="0"/>
                  <a:t> </a:t>
                </a:r>
                <a:r>
                  <a:rPr lang="en-GB" noProof="0" dirty="0"/>
                  <a:t>How many students have achieved less than 50 points?</a:t>
                </a:r>
              </a:p>
              <a:p>
                <a:r>
                  <a:rPr lang="en-GB" noProof="0" dirty="0"/>
                  <a:t>The value x=50 lies between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sub>
                    </m:sSub>
                    <m:r>
                      <a:rPr lang="en-GB" b="0" i="1" smtClean="0">
                        <a:latin typeface="Cambria Math" panose="02040503050406030204" pitchFamily="18" charset="0"/>
                      </a:rPr>
                      <m:t>=47</m:t>
                    </m:r>
                  </m:oMath>
                </a14:m>
                <a:r>
                  <a:rPr lang="en-GB" dirty="0"/>
                  <a:t> and </a:t>
                </a:r>
                <a14:m>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b="0" i="1" smtClean="0">
                            <a:latin typeface="Cambria Math" panose="02040503050406030204" pitchFamily="18" charset="0"/>
                          </a:rPr>
                          <m:t>1</m:t>
                        </m:r>
                      </m:sub>
                    </m:sSub>
                    <m:r>
                      <a:rPr lang="en-GB" i="1">
                        <a:latin typeface="Cambria Math" panose="02040503050406030204" pitchFamily="18" charset="0"/>
                      </a:rPr>
                      <m:t>=</m:t>
                    </m:r>
                    <m:r>
                      <a:rPr lang="en-GB" b="0" i="1" smtClean="0">
                        <a:latin typeface="Cambria Math" panose="02040503050406030204" pitchFamily="18" charset="0"/>
                      </a:rPr>
                      <m:t>59 </m:t>
                    </m:r>
                  </m:oMath>
                </a14:m>
                <a:r>
                  <a:rPr lang="en-GB" dirty="0"/>
                  <a:t>which</a:t>
                </a:r>
                <a14:m>
                  <m:oMath xmlns:m="http://schemas.openxmlformats.org/officeDocument/2006/math">
                    <m:r>
                      <a:rPr lang="en-GB" i="1">
                        <a:latin typeface="Cambria Math" panose="02040503050406030204" pitchFamily="18" charset="0"/>
                      </a:rPr>
                      <m:t> </m:t>
                    </m:r>
                  </m:oMath>
                </a14:m>
                <a:r>
                  <a:rPr lang="en-GB" dirty="0"/>
                  <a:t>correspond to ranks </a:t>
                </a:r>
                <a14:m>
                  <m:oMath xmlns:m="http://schemas.openxmlformats.org/officeDocument/2006/math">
                    <m:sSub>
                      <m:sSubPr>
                        <m:ctrlPr>
                          <a:rPr lang="en-GB" i="1">
                            <a:latin typeface="Cambria Math" panose="02040503050406030204" pitchFamily="18" charset="0"/>
                          </a:rPr>
                        </m:ctrlPr>
                      </m:sSubPr>
                      <m:e>
                        <m:r>
                          <a:rPr lang="en-GB" b="0" i="1" smtClean="0">
                            <a:latin typeface="Cambria Math" panose="02040503050406030204" pitchFamily="18" charset="0"/>
                          </a:rPr>
                          <m:t>𝑅</m:t>
                        </m:r>
                      </m:e>
                      <m:sub>
                        <m:r>
                          <a:rPr lang="en-GB" i="1">
                            <a:latin typeface="Cambria Math" panose="02040503050406030204" pitchFamily="18" charset="0"/>
                          </a:rPr>
                          <m:t>0</m:t>
                        </m:r>
                      </m:sub>
                    </m:sSub>
                    <m:r>
                      <a:rPr lang="en-GB" i="1">
                        <a:latin typeface="Cambria Math" panose="02040503050406030204" pitchFamily="18" charset="0"/>
                      </a:rPr>
                      <m:t>=</m:t>
                    </m:r>
                    <m:r>
                      <a:rPr lang="en-GB" b="0" i="1" smtClean="0">
                        <a:latin typeface="Cambria Math" panose="02040503050406030204" pitchFamily="18" charset="0"/>
                      </a:rPr>
                      <m:t>3</m:t>
                    </m:r>
                  </m:oMath>
                </a14:m>
                <a:r>
                  <a:rPr lang="en-GB" dirty="0"/>
                  <a:t> and </a:t>
                </a:r>
                <a14:m>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𝑅</m:t>
                        </m:r>
                      </m:e>
                      <m:sub>
                        <m:r>
                          <a:rPr lang="en-GB" i="1">
                            <a:latin typeface="Cambria Math" panose="02040503050406030204" pitchFamily="18" charset="0"/>
                          </a:rPr>
                          <m:t>1</m:t>
                        </m:r>
                      </m:sub>
                    </m:sSub>
                    <m:r>
                      <a:rPr lang="en-GB" i="1">
                        <a:latin typeface="Cambria Math" panose="02040503050406030204" pitchFamily="18" charset="0"/>
                      </a:rPr>
                      <m:t>=</m:t>
                    </m:r>
                    <m:r>
                      <a:rPr lang="en-GB" b="0" i="1" smtClean="0">
                        <a:latin typeface="Cambria Math" panose="02040503050406030204" pitchFamily="18" charset="0"/>
                      </a:rPr>
                      <m:t>4. </m:t>
                    </m:r>
                  </m:oMath>
                </a14:m>
                <a:r>
                  <a:rPr lang="en-GB" dirty="0"/>
                  <a:t>We use linear interpolation:</a:t>
                </a:r>
                <a:endParaRPr lang="en-GB"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GB" b="0" i="1" smtClean="0">
                              <a:latin typeface="Cambria Math" panose="02040503050406030204" pitchFamily="18" charset="0"/>
                            </a:rPr>
                          </m:ctrlPr>
                        </m:fPr>
                        <m:num>
                          <m:r>
                            <a:rPr lang="en-GB" b="0" i="1" smtClean="0">
                              <a:latin typeface="Cambria Math" panose="02040503050406030204" pitchFamily="18" charset="0"/>
                            </a:rPr>
                            <m:t>𝑅</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0</m:t>
                              </m:r>
                            </m:sub>
                          </m:sSub>
                        </m:num>
                        <m:den>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𝑅</m:t>
                              </m:r>
                            </m:e>
                            <m:sub>
                              <m:r>
                                <a:rPr lang="en-GB" b="0" i="1" smtClean="0">
                                  <a:latin typeface="Cambria Math" panose="02040503050406030204" pitchFamily="18" charset="0"/>
                                </a:rPr>
                                <m:t>0</m:t>
                              </m:r>
                            </m:sub>
                          </m:sSub>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𝑥</m:t>
                          </m:r>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sub>
                          </m:sSub>
                        </m:num>
                        <m:den>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1</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sub>
                          </m:sSub>
                        </m:den>
                      </m:f>
                      <m:r>
                        <a:rPr lang="en-GB" b="0" i="1" smtClean="0">
                          <a:latin typeface="Cambria Math" panose="02040503050406030204" pitchFamily="18" charset="0"/>
                        </a:rPr>
                        <m:t>→ </m:t>
                      </m:r>
                      <m:f>
                        <m:fPr>
                          <m:ctrlPr>
                            <a:rPr lang="en-GB" i="1">
                              <a:latin typeface="Cambria Math" panose="02040503050406030204" pitchFamily="18" charset="0"/>
                            </a:rPr>
                          </m:ctrlPr>
                        </m:fPr>
                        <m:num>
                          <m:r>
                            <a:rPr lang="en-GB" b="0" i="1" smtClean="0">
                              <a:latin typeface="Cambria Math" panose="02040503050406030204" pitchFamily="18" charset="0"/>
                            </a:rPr>
                            <m:t>𝑅</m:t>
                          </m:r>
                          <m:r>
                            <a:rPr lang="en-GB" i="1">
                              <a:latin typeface="Cambria Math" panose="02040503050406030204" pitchFamily="18" charset="0"/>
                            </a:rPr>
                            <m:t>−</m:t>
                          </m:r>
                          <m:r>
                            <a:rPr lang="en-GB" b="0" i="1" smtClean="0">
                              <a:latin typeface="Cambria Math" panose="02040503050406030204" pitchFamily="18" charset="0"/>
                            </a:rPr>
                            <m:t>3</m:t>
                          </m:r>
                        </m:num>
                        <m:den>
                          <m:r>
                            <a:rPr lang="en-GB" b="0" i="1" smtClean="0">
                              <a:latin typeface="Cambria Math" panose="02040503050406030204" pitchFamily="18" charset="0"/>
                            </a:rPr>
                            <m:t>4</m:t>
                          </m:r>
                          <m:r>
                            <a:rPr lang="en-GB" i="1">
                              <a:latin typeface="Cambria Math" panose="02040503050406030204" pitchFamily="18" charset="0"/>
                            </a:rPr>
                            <m:t>−</m:t>
                          </m:r>
                          <m:r>
                            <a:rPr lang="en-GB" b="0" i="1" smtClean="0">
                              <a:latin typeface="Cambria Math" panose="02040503050406030204" pitchFamily="18" charset="0"/>
                            </a:rPr>
                            <m:t>3</m:t>
                          </m:r>
                        </m:den>
                      </m:f>
                      <m:r>
                        <a:rPr lang="en-GB" i="1">
                          <a:latin typeface="Cambria Math" panose="02040503050406030204" pitchFamily="18" charset="0"/>
                        </a:rPr>
                        <m:t>=</m:t>
                      </m:r>
                      <m:f>
                        <m:fPr>
                          <m:ctrlPr>
                            <a:rPr lang="en-GB" i="1">
                              <a:latin typeface="Cambria Math" panose="02040503050406030204" pitchFamily="18" charset="0"/>
                            </a:rPr>
                          </m:ctrlPr>
                        </m:fPr>
                        <m:num>
                          <m:r>
                            <a:rPr lang="en-GB" b="0" i="1" smtClean="0">
                              <a:latin typeface="Cambria Math" panose="02040503050406030204" pitchFamily="18" charset="0"/>
                            </a:rPr>
                            <m:t>50</m:t>
                          </m:r>
                          <m:r>
                            <a:rPr lang="en-GB" i="1">
                              <a:latin typeface="Cambria Math" panose="02040503050406030204" pitchFamily="18" charset="0"/>
                            </a:rPr>
                            <m:t>−</m:t>
                          </m:r>
                          <m:r>
                            <a:rPr lang="en-GB" b="0" i="1" smtClean="0">
                              <a:latin typeface="Cambria Math" panose="02040503050406030204" pitchFamily="18" charset="0"/>
                            </a:rPr>
                            <m:t>47</m:t>
                          </m:r>
                        </m:num>
                        <m:den>
                          <m:r>
                            <a:rPr lang="en-GB" b="0" i="1" smtClean="0">
                              <a:latin typeface="Cambria Math" panose="02040503050406030204" pitchFamily="18" charset="0"/>
                            </a:rPr>
                            <m:t>59</m:t>
                          </m:r>
                          <m:r>
                            <a:rPr lang="en-GB" i="1">
                              <a:latin typeface="Cambria Math" panose="02040503050406030204" pitchFamily="18" charset="0"/>
                            </a:rPr>
                            <m:t>−</m:t>
                          </m:r>
                          <m:r>
                            <a:rPr lang="en-GB" b="0" i="1" smtClean="0">
                              <a:latin typeface="Cambria Math" panose="02040503050406030204" pitchFamily="18" charset="0"/>
                            </a:rPr>
                            <m:t>47</m:t>
                          </m:r>
                        </m:den>
                      </m:f>
                      <m:r>
                        <a:rPr lang="en-GB" b="0" i="1" smtClean="0">
                          <a:latin typeface="Cambria Math" panose="02040503050406030204" pitchFamily="18" charset="0"/>
                        </a:rPr>
                        <m:t> →</m:t>
                      </m:r>
                      <m:r>
                        <a:rPr lang="en-GB" b="0" i="1" smtClean="0">
                          <a:latin typeface="Cambria Math" panose="02040503050406030204" pitchFamily="18" charset="0"/>
                        </a:rPr>
                        <m:t>𝑅</m:t>
                      </m:r>
                      <m:r>
                        <a:rPr lang="en-GB" b="0" i="1" smtClean="0">
                          <a:latin typeface="Cambria Math" panose="02040503050406030204" pitchFamily="18" charset="0"/>
                        </a:rPr>
                        <m:t>=3.25</m:t>
                      </m:r>
                    </m:oMath>
                  </m:oMathPara>
                </a14:m>
                <a:endParaRPr lang="en-GB" dirty="0"/>
              </a:p>
              <a:p>
                <a:r>
                  <a:rPr lang="en-GB" dirty="0"/>
                  <a:t>If x=50 would be in the array, it would be the 3.25th unit. We compute the quantile rank:</a:t>
                </a:r>
              </a:p>
              <a:p>
                <a:pPr marL="0" indent="0" algn="ctr">
                  <a:buNone/>
                </a:pPr>
                <a14:m>
                  <m:oMath xmlns:m="http://schemas.openxmlformats.org/officeDocument/2006/math">
                    <m:r>
                      <m:rPr>
                        <m:nor/>
                      </m:rPr>
                      <a:rPr lang="en-GB">
                        <a:latin typeface="Cambria Math" panose="02040503050406030204" pitchFamily="18" charset="0"/>
                      </a:rPr>
                      <m:t>P</m:t>
                    </m:r>
                    <m:r>
                      <a:rPr lang="en-GB" i="1">
                        <a:latin typeface="Cambria Math" panose="02040503050406030204" pitchFamily="18" charset="0"/>
                      </a:rPr>
                      <m:t>=</m:t>
                    </m:r>
                    <m:f>
                      <m:fPr>
                        <m:ctrlPr>
                          <a:rPr lang="en-GB" i="1">
                            <a:latin typeface="Cambria Math" panose="02040503050406030204" pitchFamily="18" charset="0"/>
                          </a:rPr>
                        </m:ctrlPr>
                      </m:fPr>
                      <m:num>
                        <m:r>
                          <a:rPr lang="en-GB" i="1">
                            <a:latin typeface="Cambria Math" panose="02040503050406030204" pitchFamily="18" charset="0"/>
                          </a:rPr>
                          <m:t>𝑅</m:t>
                        </m:r>
                        <m:r>
                          <a:rPr lang="en-GB" i="1">
                            <a:latin typeface="Cambria Math" panose="02040503050406030204" pitchFamily="18" charset="0"/>
                          </a:rPr>
                          <m:t>−0.5</m:t>
                        </m:r>
                      </m:num>
                      <m:den>
                        <m:r>
                          <a:rPr lang="en-GB" i="1">
                            <a:latin typeface="Cambria Math" panose="02040503050406030204" pitchFamily="18" charset="0"/>
                          </a:rPr>
                          <m:t>𝑁</m:t>
                        </m:r>
                      </m:den>
                    </m:f>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rPr>
                          <m:t>3.25−0.5</m:t>
                        </m:r>
                      </m:num>
                      <m:den>
                        <m:r>
                          <a:rPr lang="en-GB" b="0" i="1" smtClean="0">
                            <a:latin typeface="Cambria Math" panose="02040503050406030204" pitchFamily="18" charset="0"/>
                          </a:rPr>
                          <m:t>10</m:t>
                        </m:r>
                      </m:den>
                    </m:f>
                    <m:r>
                      <a:rPr lang="en-GB" b="0" i="1" smtClean="0">
                        <a:latin typeface="Cambria Math" panose="02040503050406030204" pitchFamily="18" charset="0"/>
                      </a:rPr>
                      <m:t>=</m:t>
                    </m:r>
                  </m:oMath>
                </a14:m>
                <a:r>
                  <a:rPr lang="en-GB" dirty="0"/>
                  <a:t>0.275</a:t>
                </a:r>
              </a:p>
              <a:p>
                <a:r>
                  <a:rPr lang="en-GB" dirty="0"/>
                  <a:t>Interpretation: 27.5% of students have achieved less than 50 points.</a:t>
                </a: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xfrm>
                <a:off x="839190" y="1847850"/>
                <a:ext cx="10515600" cy="4351338"/>
              </a:xfrm>
              <a:blipFill>
                <a:blip r:embed="rId2"/>
                <a:stretch>
                  <a:fillRect l="-928" r="-58" b="-840"/>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19</a:t>
            </a:fld>
            <a:endParaRPr lang="en-SI"/>
          </a:p>
        </p:txBody>
      </p:sp>
      <p:graphicFrame>
        <p:nvGraphicFramePr>
          <p:cNvPr id="6" name="Table 5">
            <a:extLst>
              <a:ext uri="{FF2B5EF4-FFF2-40B4-BE49-F238E27FC236}">
                <a16:creationId xmlns:a16="http://schemas.microsoft.com/office/drawing/2014/main" id="{9D4EEF0E-2125-4293-8059-C56FEC6260CA}"/>
              </a:ext>
            </a:extLst>
          </p:cNvPr>
          <p:cNvGraphicFramePr>
            <a:graphicFrameLocks noGrp="1"/>
          </p:cNvGraphicFramePr>
          <p:nvPr/>
        </p:nvGraphicFramePr>
        <p:xfrm>
          <a:off x="1076197" y="1792865"/>
          <a:ext cx="10039605" cy="741680"/>
        </p:xfrm>
        <a:graphic>
          <a:graphicData uri="http://schemas.openxmlformats.org/drawingml/2006/table">
            <a:tbl>
              <a:tblPr firstRow="1" bandRow="1">
                <a:tableStyleId>{10A1B5D5-9B99-4C35-A422-299274C87663}</a:tableStyleId>
              </a:tblPr>
              <a:tblGrid>
                <a:gridCol w="1156855">
                  <a:extLst>
                    <a:ext uri="{9D8B030D-6E8A-4147-A177-3AD203B41FA5}">
                      <a16:colId xmlns:a16="http://schemas.microsoft.com/office/drawing/2014/main" val="212134866"/>
                    </a:ext>
                  </a:extLst>
                </a:gridCol>
                <a:gridCol w="888275">
                  <a:extLst>
                    <a:ext uri="{9D8B030D-6E8A-4147-A177-3AD203B41FA5}">
                      <a16:colId xmlns:a16="http://schemas.microsoft.com/office/drawing/2014/main" val="765546202"/>
                    </a:ext>
                  </a:extLst>
                </a:gridCol>
                <a:gridCol w="888275">
                  <a:extLst>
                    <a:ext uri="{9D8B030D-6E8A-4147-A177-3AD203B41FA5}">
                      <a16:colId xmlns:a16="http://schemas.microsoft.com/office/drawing/2014/main" val="690732387"/>
                    </a:ext>
                  </a:extLst>
                </a:gridCol>
                <a:gridCol w="888275">
                  <a:extLst>
                    <a:ext uri="{9D8B030D-6E8A-4147-A177-3AD203B41FA5}">
                      <a16:colId xmlns:a16="http://schemas.microsoft.com/office/drawing/2014/main" val="2232346963"/>
                    </a:ext>
                  </a:extLst>
                </a:gridCol>
                <a:gridCol w="888275">
                  <a:extLst>
                    <a:ext uri="{9D8B030D-6E8A-4147-A177-3AD203B41FA5}">
                      <a16:colId xmlns:a16="http://schemas.microsoft.com/office/drawing/2014/main" val="3684135172"/>
                    </a:ext>
                  </a:extLst>
                </a:gridCol>
                <a:gridCol w="888275">
                  <a:extLst>
                    <a:ext uri="{9D8B030D-6E8A-4147-A177-3AD203B41FA5}">
                      <a16:colId xmlns:a16="http://schemas.microsoft.com/office/drawing/2014/main" val="192879319"/>
                    </a:ext>
                  </a:extLst>
                </a:gridCol>
                <a:gridCol w="888275">
                  <a:extLst>
                    <a:ext uri="{9D8B030D-6E8A-4147-A177-3AD203B41FA5}">
                      <a16:colId xmlns:a16="http://schemas.microsoft.com/office/drawing/2014/main" val="3408898089"/>
                    </a:ext>
                  </a:extLst>
                </a:gridCol>
                <a:gridCol w="888275">
                  <a:extLst>
                    <a:ext uri="{9D8B030D-6E8A-4147-A177-3AD203B41FA5}">
                      <a16:colId xmlns:a16="http://schemas.microsoft.com/office/drawing/2014/main" val="3138480914"/>
                    </a:ext>
                  </a:extLst>
                </a:gridCol>
                <a:gridCol w="888275">
                  <a:extLst>
                    <a:ext uri="{9D8B030D-6E8A-4147-A177-3AD203B41FA5}">
                      <a16:colId xmlns:a16="http://schemas.microsoft.com/office/drawing/2014/main" val="890401830"/>
                    </a:ext>
                  </a:extLst>
                </a:gridCol>
                <a:gridCol w="888275">
                  <a:extLst>
                    <a:ext uri="{9D8B030D-6E8A-4147-A177-3AD203B41FA5}">
                      <a16:colId xmlns:a16="http://schemas.microsoft.com/office/drawing/2014/main" val="3234653675"/>
                    </a:ext>
                  </a:extLst>
                </a:gridCol>
                <a:gridCol w="888275">
                  <a:extLst>
                    <a:ext uri="{9D8B030D-6E8A-4147-A177-3AD203B41FA5}">
                      <a16:colId xmlns:a16="http://schemas.microsoft.com/office/drawing/2014/main" val="3053581440"/>
                    </a:ext>
                  </a:extLst>
                </a:gridCol>
              </a:tblGrid>
              <a:tr h="370840">
                <a:tc>
                  <a:txBody>
                    <a:bodyPr/>
                    <a:lstStyle/>
                    <a:p>
                      <a:r>
                        <a:rPr lang="sl-SI" dirty="0"/>
                        <a:t>x</a:t>
                      </a:r>
                      <a:r>
                        <a:rPr lang="sl-SI" sz="1000" dirty="0"/>
                        <a:t>i  </a:t>
                      </a:r>
                      <a:r>
                        <a:rPr lang="sl-SI" dirty="0"/>
                        <a:t>(value)</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18</a:t>
                      </a:r>
                      <a:endParaRPr lang="en-SI" dirty="0"/>
                    </a:p>
                  </a:txBody>
                  <a:tcPr/>
                </a:tc>
                <a:tc>
                  <a:txBody>
                    <a:bodyPr/>
                    <a:lstStyle/>
                    <a:p>
                      <a:r>
                        <a:rPr lang="sl-SI" dirty="0"/>
                        <a:t>46</a:t>
                      </a:r>
                      <a:endParaRPr lang="en-SI" dirty="0"/>
                    </a:p>
                  </a:txBody>
                  <a:tcPr/>
                </a:tc>
                <a:tc>
                  <a:txBody>
                    <a:bodyPr/>
                    <a:lstStyle/>
                    <a:p>
                      <a:r>
                        <a:rPr lang="sl-SI" dirty="0"/>
                        <a:t>47</a:t>
                      </a:r>
                      <a:endParaRPr lang="en-SI" dirty="0"/>
                    </a:p>
                  </a:txBody>
                  <a:tcPr/>
                </a:tc>
                <a:tc>
                  <a:txBody>
                    <a:bodyPr/>
                    <a:lstStyle/>
                    <a:p>
                      <a:r>
                        <a:rPr lang="sl-SI" dirty="0"/>
                        <a:t>59</a:t>
                      </a:r>
                      <a:endParaRPr lang="en-SI" dirty="0"/>
                    </a:p>
                  </a:txBody>
                  <a:tcPr/>
                </a:tc>
                <a:tc>
                  <a:txBody>
                    <a:bodyPr/>
                    <a:lstStyle/>
                    <a:p>
                      <a:r>
                        <a:rPr lang="sl-SI" dirty="0"/>
                        <a:t>60</a:t>
                      </a:r>
                      <a:endParaRPr lang="en-SI" dirty="0"/>
                    </a:p>
                  </a:txBody>
                  <a:tcPr/>
                </a:tc>
                <a:tc>
                  <a:txBody>
                    <a:bodyPr/>
                    <a:lstStyle/>
                    <a:p>
                      <a:r>
                        <a:rPr lang="sl-SI" dirty="0"/>
                        <a:t>68</a:t>
                      </a:r>
                      <a:endParaRPr lang="en-SI" dirty="0"/>
                    </a:p>
                  </a:txBody>
                  <a:tcPr/>
                </a:tc>
                <a:tc>
                  <a:txBody>
                    <a:bodyPr/>
                    <a:lstStyle/>
                    <a:p>
                      <a:r>
                        <a:rPr lang="sl-SI" dirty="0"/>
                        <a:t>79</a:t>
                      </a:r>
                      <a:endParaRPr lang="en-SI" dirty="0"/>
                    </a:p>
                  </a:txBody>
                  <a:tcPr/>
                </a:tc>
                <a:tc>
                  <a:txBody>
                    <a:bodyPr/>
                    <a:lstStyle/>
                    <a:p>
                      <a:r>
                        <a:rPr lang="sl-SI" dirty="0"/>
                        <a:t>83</a:t>
                      </a:r>
                      <a:endParaRPr lang="en-SI" dirty="0"/>
                    </a:p>
                  </a:txBody>
                  <a:tcPr/>
                </a:tc>
                <a:tc>
                  <a:txBody>
                    <a:bodyPr/>
                    <a:lstStyle/>
                    <a:p>
                      <a:r>
                        <a:rPr lang="sl-SI" dirty="0"/>
                        <a:t>87</a:t>
                      </a:r>
                      <a:endParaRPr lang="en-SI" dirty="0"/>
                    </a:p>
                  </a:txBody>
                  <a:tcPr/>
                </a:tc>
                <a:tc>
                  <a:txBody>
                    <a:bodyPr/>
                    <a:lstStyle/>
                    <a:p>
                      <a:r>
                        <a:rPr lang="sl-SI" dirty="0"/>
                        <a:t>93</a:t>
                      </a:r>
                      <a:endParaRPr lang="en-SI" dirty="0"/>
                    </a:p>
                  </a:txBody>
                  <a:tcPr/>
                </a:tc>
                <a:extLst>
                  <a:ext uri="{0D108BD9-81ED-4DB2-BD59-A6C34878D82A}">
                    <a16:rowId xmlns:a16="http://schemas.microsoft.com/office/drawing/2014/main" val="1913785964"/>
                  </a:ext>
                </a:extLst>
              </a:tr>
              <a:tr h="370840">
                <a:tc>
                  <a:txBody>
                    <a:bodyPr/>
                    <a:lstStyle/>
                    <a:p>
                      <a:r>
                        <a:rPr lang="sl-SI" dirty="0"/>
                        <a:t>R</a:t>
                      </a:r>
                      <a:r>
                        <a:rPr lang="sl-SI" sz="1000" dirty="0"/>
                        <a:t>i </a:t>
                      </a:r>
                      <a:r>
                        <a:rPr lang="sl-SI" dirty="0"/>
                        <a:t>(rank)</a:t>
                      </a:r>
                      <a:endParaRPr lang="en-SI" dirty="0"/>
                    </a:p>
                  </a:txBody>
                  <a:tcPr/>
                </a:tc>
                <a:tc>
                  <a:txBody>
                    <a:bodyPr/>
                    <a:lstStyle/>
                    <a:p>
                      <a:r>
                        <a:rPr lang="sl-SI" dirty="0"/>
                        <a:t>1</a:t>
                      </a:r>
                      <a:endParaRPr lang="en-SI" dirty="0"/>
                    </a:p>
                  </a:txBody>
                  <a:tcPr/>
                </a:tc>
                <a:tc>
                  <a:txBody>
                    <a:bodyPr/>
                    <a:lstStyle/>
                    <a:p>
                      <a:r>
                        <a:rPr lang="sl-SI" dirty="0"/>
                        <a:t>2</a:t>
                      </a:r>
                      <a:endParaRPr lang="en-SI" dirty="0"/>
                    </a:p>
                  </a:txBody>
                  <a:tcPr/>
                </a:tc>
                <a:tc>
                  <a:txBody>
                    <a:bodyPr/>
                    <a:lstStyle/>
                    <a:p>
                      <a:r>
                        <a:rPr lang="sl-SI" dirty="0"/>
                        <a:t>3</a:t>
                      </a:r>
                      <a:endParaRPr lang="en-SI" dirty="0"/>
                    </a:p>
                  </a:txBody>
                  <a:tcPr/>
                </a:tc>
                <a:tc>
                  <a:txBody>
                    <a:bodyPr/>
                    <a:lstStyle/>
                    <a:p>
                      <a:r>
                        <a:rPr lang="sl-SI" dirty="0"/>
                        <a:t>4</a:t>
                      </a:r>
                      <a:endParaRPr lang="en-SI" dirty="0"/>
                    </a:p>
                  </a:txBody>
                  <a:tcPr/>
                </a:tc>
                <a:tc>
                  <a:txBody>
                    <a:bodyPr/>
                    <a:lstStyle/>
                    <a:p>
                      <a:r>
                        <a:rPr lang="sl-SI" dirty="0"/>
                        <a:t>5</a:t>
                      </a:r>
                      <a:endParaRPr lang="en-SI" dirty="0"/>
                    </a:p>
                  </a:txBody>
                  <a:tcPr/>
                </a:tc>
                <a:tc>
                  <a:txBody>
                    <a:bodyPr/>
                    <a:lstStyle/>
                    <a:p>
                      <a:r>
                        <a:rPr lang="sl-SI" dirty="0"/>
                        <a:t>6</a:t>
                      </a:r>
                      <a:endParaRPr lang="en-SI" dirty="0"/>
                    </a:p>
                  </a:txBody>
                  <a:tcPr/>
                </a:tc>
                <a:tc>
                  <a:txBody>
                    <a:bodyPr/>
                    <a:lstStyle/>
                    <a:p>
                      <a:r>
                        <a:rPr lang="sl-SI" dirty="0"/>
                        <a:t>7</a:t>
                      </a:r>
                      <a:endParaRPr lang="en-SI" dirty="0"/>
                    </a:p>
                  </a:txBody>
                  <a:tcPr/>
                </a:tc>
                <a:tc>
                  <a:txBody>
                    <a:bodyPr/>
                    <a:lstStyle/>
                    <a:p>
                      <a:r>
                        <a:rPr lang="sl-SI" dirty="0"/>
                        <a:t>8</a:t>
                      </a:r>
                      <a:endParaRPr lang="en-SI" dirty="0"/>
                    </a:p>
                  </a:txBody>
                  <a:tcPr/>
                </a:tc>
                <a:tc>
                  <a:txBody>
                    <a:bodyPr/>
                    <a:lstStyle/>
                    <a:p>
                      <a:r>
                        <a:rPr lang="sl-SI" dirty="0"/>
                        <a:t>9</a:t>
                      </a:r>
                      <a:endParaRPr lang="en-SI" dirty="0"/>
                    </a:p>
                  </a:txBody>
                  <a:tcPr/>
                </a:tc>
                <a:tc>
                  <a:txBody>
                    <a:bodyPr/>
                    <a:lstStyle/>
                    <a:p>
                      <a:r>
                        <a:rPr lang="sl-SI" dirty="0"/>
                        <a:t>10</a:t>
                      </a:r>
                      <a:endParaRPr lang="en-SI" dirty="0"/>
                    </a:p>
                  </a:txBody>
                  <a:tcPr/>
                </a:tc>
                <a:extLst>
                  <a:ext uri="{0D108BD9-81ED-4DB2-BD59-A6C34878D82A}">
                    <a16:rowId xmlns:a16="http://schemas.microsoft.com/office/drawing/2014/main" val="76998234"/>
                  </a:ext>
                </a:extLst>
              </a:tr>
            </a:tbl>
          </a:graphicData>
        </a:graphic>
      </p:graphicFrame>
    </p:spTree>
    <p:extLst>
      <p:ext uri="{BB962C8B-B14F-4D97-AF65-F5344CB8AC3E}">
        <p14:creationId xmlns:p14="http://schemas.microsoft.com/office/powerpoint/2010/main" val="2244706697"/>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Outline</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lnSpcReduction="10000"/>
          </a:bodyPr>
          <a:lstStyle/>
          <a:p>
            <a:r>
              <a:rPr lang="en-GB" noProof="0" dirty="0"/>
              <a:t>Organizing data</a:t>
            </a:r>
          </a:p>
          <a:p>
            <a:r>
              <a:rPr lang="en-GB" dirty="0"/>
              <a:t>Shapes of distributions</a:t>
            </a:r>
            <a:endParaRPr lang="en-GB" noProof="0" dirty="0"/>
          </a:p>
          <a:p>
            <a:r>
              <a:rPr lang="en-GB" dirty="0"/>
              <a:t>Ranking and quantiles</a:t>
            </a:r>
            <a:endParaRPr lang="en-GB" noProof="0" dirty="0"/>
          </a:p>
          <a:p>
            <a:r>
              <a:rPr lang="en-GB" noProof="0" dirty="0"/>
              <a:t>Measures of central tendency (mode, median, mean)</a:t>
            </a:r>
          </a:p>
          <a:p>
            <a:r>
              <a:rPr lang="en-GB" dirty="0"/>
              <a:t>Measures of dispersion (absolute and relative)</a:t>
            </a:r>
          </a:p>
          <a:p>
            <a:r>
              <a:rPr lang="en-GB" noProof="0" dirty="0"/>
              <a:t>Variability of normal distribution</a:t>
            </a:r>
          </a:p>
          <a:p>
            <a:r>
              <a:rPr lang="en-GB" dirty="0"/>
              <a:t>Standardisation</a:t>
            </a:r>
          </a:p>
          <a:p>
            <a:endParaRPr lang="en-GB" noProof="0" dirty="0"/>
          </a:p>
          <a:p>
            <a:pPr marL="0" indent="0">
              <a:buNone/>
            </a:pPr>
            <a:r>
              <a:rPr lang="en-GB" sz="1400" dirty="0"/>
              <a:t>Acknowledgment: Some of the content is based on course materials </a:t>
            </a:r>
            <a:r>
              <a:rPr lang="en-GB" sz="1400" dirty="0">
                <a:hlinkClick r:id="rId2"/>
              </a:rPr>
              <a:t>OPISNA STATISTIKA (</a:t>
            </a:r>
            <a:r>
              <a:rPr lang="en-GB" sz="1400" dirty="0" err="1">
                <a:hlinkClick r:id="rId2"/>
              </a:rPr>
              <a:t>Ferligoj</a:t>
            </a:r>
            <a:r>
              <a:rPr lang="en-GB" sz="1400" dirty="0">
                <a:hlinkClick r:id="rId2"/>
              </a:rPr>
              <a:t> et al. 2010)</a:t>
            </a:r>
            <a:r>
              <a:rPr lang="en-GB" sz="1400" dirty="0"/>
              <a:t> and </a:t>
            </a:r>
            <a:r>
              <a:rPr lang="en-GB" sz="1400" dirty="0">
                <a:hlinkClick r:id="rId3"/>
              </a:rPr>
              <a:t>NORMALNA PORAZDELITEV (</a:t>
            </a:r>
            <a:r>
              <a:rPr lang="en-GB" sz="1400" dirty="0" err="1">
                <a:hlinkClick r:id="rId3"/>
              </a:rPr>
              <a:t>Ferligoj</a:t>
            </a:r>
            <a:r>
              <a:rPr lang="en-GB" sz="1400" dirty="0">
                <a:hlinkClick r:id="rId3"/>
              </a:rPr>
              <a:t> et al. 2010)</a:t>
            </a:r>
            <a:r>
              <a:rPr lang="en-GB" sz="1400" dirty="0"/>
              <a:t>.</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a:t>
            </a:fld>
            <a:endParaRPr lang="en-SI"/>
          </a:p>
        </p:txBody>
      </p:sp>
    </p:spTree>
    <p:extLst>
      <p:ext uri="{BB962C8B-B14F-4D97-AF65-F5344CB8AC3E}">
        <p14:creationId xmlns:p14="http://schemas.microsoft.com/office/powerpoint/2010/main" val="1528655462"/>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Measures of central tendency</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b="1" dirty="0"/>
              <a:t>Mode</a:t>
            </a:r>
            <a:r>
              <a:rPr lang="en-GB" dirty="0"/>
              <a:t> – the value that appears most often in a set of data values</a:t>
            </a:r>
          </a:p>
          <a:p>
            <a:r>
              <a:rPr lang="en-GB" b="1" dirty="0"/>
              <a:t>Median </a:t>
            </a:r>
            <a:r>
              <a:rPr lang="en-GB" dirty="0"/>
              <a:t>– the value separating the higher half of a range of values from the lower half</a:t>
            </a:r>
          </a:p>
          <a:p>
            <a:r>
              <a:rPr lang="en-GB" b="1" dirty="0"/>
              <a:t>Arithmetic mean </a:t>
            </a:r>
            <a:r>
              <a:rPr lang="en-GB" dirty="0"/>
              <a:t>– the average of a set of numerical values, as calculated by adding them together and dividing by the number of terms in the set</a:t>
            </a:r>
          </a:p>
          <a:p>
            <a:r>
              <a:rPr lang="en-GB" noProof="0" dirty="0"/>
              <a:t>Other measures (geometric mean, harmonic mean, etc.)</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20</a:t>
            </a:fld>
            <a:endParaRPr lang="en-SI"/>
          </a:p>
        </p:txBody>
      </p:sp>
    </p:spTree>
    <p:extLst>
      <p:ext uri="{BB962C8B-B14F-4D97-AF65-F5344CB8AC3E}">
        <p14:creationId xmlns:p14="http://schemas.microsoft.com/office/powerpoint/2010/main" val="278723066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Mode</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lnSpcReduction="10000"/>
          </a:bodyPr>
          <a:lstStyle/>
          <a:p>
            <a:r>
              <a:rPr lang="en-GB" noProof="0" dirty="0"/>
              <a:t>The only measure of central tendency that is appropriate </a:t>
            </a:r>
            <a:r>
              <a:rPr lang="en-GB" b="1" noProof="0" dirty="0"/>
              <a:t>for nominal variables</a:t>
            </a:r>
          </a:p>
          <a:p>
            <a:r>
              <a:rPr lang="en-GB" dirty="0"/>
              <a:t>For </a:t>
            </a:r>
            <a:r>
              <a:rPr lang="en-GB" b="1" dirty="0"/>
              <a:t>discrete variables </a:t>
            </a:r>
            <a:r>
              <a:rPr lang="en-GB" dirty="0"/>
              <a:t>the mode is the value that appears with the higher frequency</a:t>
            </a:r>
          </a:p>
          <a:p>
            <a:r>
              <a:rPr lang="en-GB" dirty="0"/>
              <a:t>For </a:t>
            </a:r>
            <a:r>
              <a:rPr lang="en-GB" b="1" dirty="0"/>
              <a:t>continuous variables </a:t>
            </a:r>
            <a:r>
              <a:rPr lang="en-GB" dirty="0"/>
              <a:t>the mode is the value around which other value are the most dense</a:t>
            </a:r>
          </a:p>
          <a:p>
            <a:r>
              <a:rPr lang="en-GB" dirty="0"/>
              <a:t>Global and local mode:</a:t>
            </a:r>
            <a:endParaRPr lang="en-GB" b="1" dirty="0"/>
          </a:p>
          <a:p>
            <a:pPr lvl="1"/>
            <a:r>
              <a:rPr lang="en-GB" dirty="0"/>
              <a:t>The </a:t>
            </a:r>
            <a:r>
              <a:rPr lang="en-GB" b="1" dirty="0"/>
              <a:t>global mode </a:t>
            </a:r>
            <a:r>
              <a:rPr lang="en-GB" dirty="0"/>
              <a:t>is the „real“ mode, i.e. the value that most often occurs or around which other values are the most dense</a:t>
            </a:r>
          </a:p>
          <a:p>
            <a:pPr lvl="1"/>
            <a:r>
              <a:rPr lang="en-GB" dirty="0"/>
              <a:t>The </a:t>
            </a:r>
            <a:r>
              <a:rPr lang="en-GB" b="1" dirty="0"/>
              <a:t>local mode </a:t>
            </a:r>
            <a:r>
              <a:rPr lang="en-GB" dirty="0"/>
              <a:t>is the value of a variable that appears more often than values near to it but is not the „real“ mode</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21</a:t>
            </a:fld>
            <a:endParaRPr lang="en-SI"/>
          </a:p>
        </p:txBody>
      </p:sp>
    </p:spTree>
    <p:extLst>
      <p:ext uri="{BB962C8B-B14F-4D97-AF65-F5344CB8AC3E}">
        <p14:creationId xmlns:p14="http://schemas.microsoft.com/office/powerpoint/2010/main" val="1696171430"/>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Bimodal and polymodal distribution</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22</a:t>
            </a:fld>
            <a:endParaRPr lang="en-SI"/>
          </a:p>
        </p:txBody>
      </p:sp>
      <p:pic>
        <p:nvPicPr>
          <p:cNvPr id="6" name="Content Placeholder 5">
            <a:extLst>
              <a:ext uri="{FF2B5EF4-FFF2-40B4-BE49-F238E27FC236}">
                <a16:creationId xmlns:a16="http://schemas.microsoft.com/office/drawing/2014/main" id="{EB4A3F83-DB1B-4599-A5B7-BF04106D9049}"/>
              </a:ext>
            </a:extLst>
          </p:cNvPr>
          <p:cNvPicPr>
            <a:picLocks noGrp="1" noChangeAspect="1"/>
          </p:cNvPicPr>
          <p:nvPr>
            <p:ph idx="1"/>
          </p:nvPr>
        </p:nvPicPr>
        <p:blipFill>
          <a:blip r:embed="rId2"/>
          <a:stretch>
            <a:fillRect/>
          </a:stretch>
        </p:blipFill>
        <p:spPr>
          <a:xfrm>
            <a:off x="820071" y="2278250"/>
            <a:ext cx="8959360" cy="2925999"/>
          </a:xfrm>
          <a:prstGeom prst="rect">
            <a:avLst/>
          </a:prstGeom>
        </p:spPr>
      </p:pic>
    </p:spTree>
    <p:extLst>
      <p:ext uri="{BB962C8B-B14F-4D97-AF65-F5344CB8AC3E}">
        <p14:creationId xmlns:p14="http://schemas.microsoft.com/office/powerpoint/2010/main" val="1033380454"/>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Computing the mode for grouped frequency distribution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sz="half" idx="1"/>
              </p:nvPr>
            </p:nvSpPr>
            <p:spPr>
              <a:xfrm>
                <a:off x="838200" y="1825625"/>
                <a:ext cx="7617031" cy="4351338"/>
              </a:xfrm>
            </p:spPr>
            <p:txBody>
              <a:bodyPr>
                <a:normAutofit lnSpcReduction="10000"/>
              </a:bodyPr>
              <a:lstStyle/>
              <a:p>
                <a:r>
                  <a:rPr lang="en-GB" noProof="0" dirty="0"/>
                  <a:t>The modus is located in the </a:t>
                </a:r>
                <a:r>
                  <a:rPr lang="en-GB" b="1" noProof="0" dirty="0"/>
                  <a:t>modal class</a:t>
                </a:r>
                <a:r>
                  <a:rPr lang="en-GB" dirty="0"/>
                  <a:t>, i.e. the class with the highest frequency</a:t>
                </a:r>
                <a:endParaRPr lang="en-GB" b="1" noProof="0" dirty="0"/>
              </a:p>
              <a:p>
                <a:r>
                  <a:rPr lang="en-GB" dirty="0"/>
                  <a:t>An approximation of the mode is the middle of the modal class</a:t>
                </a:r>
              </a:p>
              <a:p>
                <a:r>
                  <a:rPr lang="en-GB" dirty="0"/>
                  <a:t>More precisely, the modus is determined using the following formula:</a:t>
                </a:r>
              </a:p>
              <a:p>
                <a:pPr marL="0" indent="0">
                  <a:buNone/>
                </a:pPr>
                <a14:m>
                  <m:oMathPara xmlns:m="http://schemas.openxmlformats.org/officeDocument/2006/math">
                    <m:oMathParaPr>
                      <m:jc m:val="centerGroup"/>
                    </m:oMathParaPr>
                    <m:oMath xmlns:m="http://schemas.openxmlformats.org/officeDocument/2006/math">
                      <m:sSub>
                        <m:sSubPr>
                          <m:ctrlPr>
                            <a:rPr lang="en-GB" i="1" smtClean="0">
                              <a:latin typeface="Cambria Math" panose="02040503050406030204" pitchFamily="18" charset="0"/>
                            </a:rPr>
                          </m:ctrlPr>
                        </m:sSubPr>
                        <m:e>
                          <m:r>
                            <a:rPr lang="en-GB" b="0" i="1" smtClean="0">
                              <a:latin typeface="Cambria Math" panose="02040503050406030204" pitchFamily="18" charset="0"/>
                            </a:rPr>
                            <m:t>𝑀</m:t>
                          </m:r>
                        </m:e>
                        <m:sub>
                          <m:r>
                            <a:rPr lang="en-GB" b="0" i="1" smtClean="0">
                              <a:latin typeface="Cambria Math" panose="02040503050406030204" pitchFamily="18" charset="0"/>
                            </a:rPr>
                            <m:t>0</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0,</m:t>
                          </m:r>
                          <m:r>
                            <a:rPr lang="en-GB" b="0" i="1" smtClean="0">
                              <a:latin typeface="Cambria Math" panose="02040503050406030204" pitchFamily="18" charset="0"/>
                            </a:rPr>
                            <m:t>𝑚𝑖𝑛</m:t>
                          </m:r>
                        </m:sub>
                      </m:sSub>
                      <m:r>
                        <a:rPr lang="en-GB" b="0" i="1" smtClean="0">
                          <a:latin typeface="Cambria Math" panose="02040503050406030204" pitchFamily="18" charset="0"/>
                        </a:rPr>
                        <m:t>+</m:t>
                      </m:r>
                      <m:r>
                        <a:rPr lang="en-GB" b="0" i="1" smtClean="0">
                          <a:latin typeface="Cambria Math" panose="02040503050406030204" pitchFamily="18" charset="0"/>
                        </a:rPr>
                        <m:t>𝑑</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0</m:t>
                              </m:r>
                            </m:sub>
                          </m:sSub>
                          <m:r>
                            <a:rPr lang="en-GB" b="0" i="1" smtClean="0">
                              <a:latin typeface="Cambria Math" panose="02040503050406030204" pitchFamily="18" charset="0"/>
                              <a:ea typeface="Cambria Math" panose="02040503050406030204" pitchFamily="18" charset="0"/>
                            </a:rPr>
                            <m:t>−</m:t>
                          </m:r>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−1</m:t>
                              </m:r>
                            </m:sub>
                          </m:sSub>
                        </m:num>
                        <m:den>
                          <m:r>
                            <a:rPr lang="en-GB" b="0" i="1" smtClean="0">
                              <a:latin typeface="Cambria Math" panose="02040503050406030204" pitchFamily="18" charset="0"/>
                              <a:ea typeface="Cambria Math" panose="02040503050406030204" pitchFamily="18" charset="0"/>
                            </a:rPr>
                            <m:t>2</m:t>
                          </m:r>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0</m:t>
                              </m:r>
                            </m:sub>
                          </m:sSub>
                          <m:r>
                            <a:rPr lang="en-GB" b="0" i="1" smtClean="0">
                              <a:latin typeface="Cambria Math" panose="02040503050406030204" pitchFamily="18" charset="0"/>
                              <a:ea typeface="Cambria Math" panose="02040503050406030204" pitchFamily="18" charset="0"/>
                            </a:rPr>
                            <m:t>−</m:t>
                          </m:r>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−1</m:t>
                              </m:r>
                            </m:sub>
                          </m:sSub>
                          <m:r>
                            <a:rPr lang="en-GB" b="0" i="1" smtClean="0">
                              <a:latin typeface="Cambria Math" panose="02040503050406030204" pitchFamily="18" charset="0"/>
                              <a:ea typeface="Cambria Math" panose="02040503050406030204" pitchFamily="18" charset="0"/>
                            </a:rPr>
                            <m:t>−</m:t>
                          </m:r>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+1</m:t>
                              </m:r>
                            </m:sub>
                          </m:sSub>
                        </m:den>
                      </m:f>
                    </m:oMath>
                  </m:oMathPara>
                </a14:m>
                <a:endParaRPr lang="en-GB" b="0" dirty="0">
                  <a:ea typeface="Cambria Math" panose="02040503050406030204" pitchFamily="18" charset="0"/>
                </a:endParaRPr>
              </a:p>
              <a:p>
                <a:pPr marL="0" indent="0">
                  <a:buNone/>
                </a:pPr>
                <a:r>
                  <a:rPr lang="en-GB" u="sng" dirty="0"/>
                  <a:t>Example:</a:t>
                </a:r>
                <a:br>
                  <a:rPr lang="en-GB" u="sng" dirty="0"/>
                </a:b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rPr>
                          </m:ctrlPr>
                        </m:sSubPr>
                        <m:e>
                          <m:r>
                            <a:rPr lang="en-GB" i="1">
                              <a:latin typeface="Cambria Math" panose="02040503050406030204" pitchFamily="18" charset="0"/>
                            </a:rPr>
                            <m:t>𝑀</m:t>
                          </m:r>
                        </m:e>
                        <m:sub>
                          <m:r>
                            <a:rPr lang="en-GB" i="1">
                              <a:latin typeface="Cambria Math" panose="02040503050406030204" pitchFamily="18" charset="0"/>
                            </a:rPr>
                            <m:t>0</m:t>
                          </m:r>
                        </m:sub>
                      </m:sSub>
                      <m:r>
                        <a:rPr lang="en-GB" i="1">
                          <a:latin typeface="Cambria Math" panose="02040503050406030204" pitchFamily="18" charset="0"/>
                        </a:rPr>
                        <m:t>=2.5+2</m:t>
                      </m:r>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21−8</m:t>
                          </m:r>
                        </m:num>
                        <m:den>
                          <m:r>
                            <a:rPr lang="en-GB" i="1">
                              <a:latin typeface="Cambria Math" panose="02040503050406030204" pitchFamily="18" charset="0"/>
                              <a:ea typeface="Cambria Math" panose="02040503050406030204" pitchFamily="18" charset="0"/>
                            </a:rPr>
                            <m:t>2∙21−8−12</m:t>
                          </m:r>
                        </m:den>
                      </m:f>
                      <m:r>
                        <a:rPr lang="en-GB" i="1">
                          <a:latin typeface="Cambria Math" panose="02040503050406030204" pitchFamily="18" charset="0"/>
                          <a:ea typeface="Cambria Math" panose="02040503050406030204" pitchFamily="18" charset="0"/>
                        </a:rPr>
                        <m:t>=3.68</m:t>
                      </m:r>
                    </m:oMath>
                  </m:oMathPara>
                </a14:m>
                <a:endParaRPr lang="en-GB" u="sng" dirty="0"/>
              </a:p>
              <a:p>
                <a:pPr marL="0" indent="0">
                  <a:buNone/>
                </a:pPr>
                <a:endParaRPr lang="en-GB"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sz="half" idx="1"/>
              </p:nvPr>
            </p:nvSpPr>
            <p:spPr>
              <a:xfrm>
                <a:off x="838200" y="1825625"/>
                <a:ext cx="7617031" cy="4351338"/>
              </a:xfrm>
              <a:blipFill>
                <a:blip r:embed="rId3"/>
                <a:stretch>
                  <a:fillRect l="-1681" t="-308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23</a:t>
            </a:fld>
            <a:endParaRPr lang="en-SI"/>
          </a:p>
        </p:txBody>
      </p:sp>
      <p:graphicFrame>
        <p:nvGraphicFramePr>
          <p:cNvPr id="8" name="Content Placeholder 3">
            <a:extLst>
              <a:ext uri="{FF2B5EF4-FFF2-40B4-BE49-F238E27FC236}">
                <a16:creationId xmlns:a16="http://schemas.microsoft.com/office/drawing/2014/main" id="{E273EA40-1125-4D5C-B812-9D96B1411955}"/>
              </a:ext>
            </a:extLst>
          </p:cNvPr>
          <p:cNvGraphicFramePr>
            <a:graphicFrameLocks/>
          </p:cNvGraphicFramePr>
          <p:nvPr>
            <p:extLst>
              <p:ext uri="{D42A27DB-BD31-4B8C-83A1-F6EECF244321}">
                <p14:modId xmlns:p14="http://schemas.microsoft.com/office/powerpoint/2010/main" val="3631425650"/>
              </p:ext>
            </p:extLst>
          </p:nvPr>
        </p:nvGraphicFramePr>
        <p:xfrm>
          <a:off x="8716488" y="1825625"/>
          <a:ext cx="2336800" cy="2595880"/>
        </p:xfrm>
        <a:graphic>
          <a:graphicData uri="http://schemas.openxmlformats.org/drawingml/2006/table">
            <a:tbl>
              <a:tblPr firstRow="1" bandRow="1">
                <a:tableStyleId>{10A1B5D5-9B99-4C35-A422-299274C87663}</a:tableStyleId>
              </a:tblPr>
              <a:tblGrid>
                <a:gridCol w="1168400">
                  <a:extLst>
                    <a:ext uri="{9D8B030D-6E8A-4147-A177-3AD203B41FA5}">
                      <a16:colId xmlns:a16="http://schemas.microsoft.com/office/drawing/2014/main" val="3773475403"/>
                    </a:ext>
                  </a:extLst>
                </a:gridCol>
                <a:gridCol w="1168400">
                  <a:extLst>
                    <a:ext uri="{9D8B030D-6E8A-4147-A177-3AD203B41FA5}">
                      <a16:colId xmlns:a16="http://schemas.microsoft.com/office/drawing/2014/main" val="4143617053"/>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extLst>
                  <a:ext uri="{0D108BD9-81ED-4DB2-BD59-A6C34878D82A}">
                    <a16:rowId xmlns:a16="http://schemas.microsoft.com/office/drawing/2014/main" val="3618413524"/>
                  </a:ext>
                </a:extLst>
              </a:tr>
              <a:tr h="370840">
                <a:tc>
                  <a:txBody>
                    <a:bodyPr/>
                    <a:lstStyle/>
                    <a:p>
                      <a:r>
                        <a:rPr lang="sl-SI" dirty="0"/>
                        <a:t>1-2</a:t>
                      </a:r>
                      <a:endParaRPr lang="en-SI" dirty="0"/>
                    </a:p>
                  </a:txBody>
                  <a:tcPr/>
                </a:tc>
                <a:tc>
                  <a:txBody>
                    <a:bodyPr/>
                    <a:lstStyle/>
                    <a:p>
                      <a:pPr algn="r"/>
                      <a:r>
                        <a:rPr lang="sl-SI" dirty="0"/>
                        <a:t>8</a:t>
                      </a:r>
                      <a:endParaRPr lang="en-SI" dirty="0"/>
                    </a:p>
                  </a:txBody>
                  <a:tcPr/>
                </a:tc>
                <a:extLst>
                  <a:ext uri="{0D108BD9-81ED-4DB2-BD59-A6C34878D82A}">
                    <a16:rowId xmlns:a16="http://schemas.microsoft.com/office/drawing/2014/main" val="3497476699"/>
                  </a:ext>
                </a:extLst>
              </a:tr>
              <a:tr h="370840">
                <a:tc>
                  <a:txBody>
                    <a:bodyPr/>
                    <a:lstStyle/>
                    <a:p>
                      <a:r>
                        <a:rPr lang="sl-SI" dirty="0"/>
                        <a:t>3-4</a:t>
                      </a:r>
                      <a:endParaRPr lang="en-SI" dirty="0"/>
                    </a:p>
                  </a:txBody>
                  <a:tcPr/>
                </a:tc>
                <a:tc>
                  <a:txBody>
                    <a:bodyPr/>
                    <a:lstStyle/>
                    <a:p>
                      <a:pPr algn="r"/>
                      <a:r>
                        <a:rPr lang="sl-SI" dirty="0"/>
                        <a:t>21</a:t>
                      </a:r>
                      <a:endParaRPr lang="en-SI" dirty="0"/>
                    </a:p>
                  </a:txBody>
                  <a:tcPr/>
                </a:tc>
                <a:extLst>
                  <a:ext uri="{0D108BD9-81ED-4DB2-BD59-A6C34878D82A}">
                    <a16:rowId xmlns:a16="http://schemas.microsoft.com/office/drawing/2014/main" val="4087584889"/>
                  </a:ext>
                </a:extLst>
              </a:tr>
              <a:tr h="370840">
                <a:tc>
                  <a:txBody>
                    <a:bodyPr/>
                    <a:lstStyle/>
                    <a:p>
                      <a:r>
                        <a:rPr lang="sl-SI" dirty="0"/>
                        <a:t>5-6</a:t>
                      </a:r>
                      <a:endParaRPr lang="en-SI" dirty="0"/>
                    </a:p>
                  </a:txBody>
                  <a:tcPr/>
                </a:tc>
                <a:tc>
                  <a:txBody>
                    <a:bodyPr/>
                    <a:lstStyle/>
                    <a:p>
                      <a:pPr algn="r"/>
                      <a:r>
                        <a:rPr lang="sl-SI" dirty="0"/>
                        <a:t>12</a:t>
                      </a:r>
                      <a:endParaRPr lang="en-SI" dirty="0"/>
                    </a:p>
                  </a:txBody>
                  <a:tcPr/>
                </a:tc>
                <a:extLst>
                  <a:ext uri="{0D108BD9-81ED-4DB2-BD59-A6C34878D82A}">
                    <a16:rowId xmlns:a16="http://schemas.microsoft.com/office/drawing/2014/main" val="1310074944"/>
                  </a:ext>
                </a:extLst>
              </a:tr>
              <a:tr h="370840">
                <a:tc>
                  <a:txBody>
                    <a:bodyPr/>
                    <a:lstStyle/>
                    <a:p>
                      <a:r>
                        <a:rPr lang="sl-SI" dirty="0"/>
                        <a:t>7-8</a:t>
                      </a:r>
                      <a:endParaRPr lang="en-SI" dirty="0"/>
                    </a:p>
                  </a:txBody>
                  <a:tcPr/>
                </a:tc>
                <a:tc>
                  <a:txBody>
                    <a:bodyPr/>
                    <a:lstStyle/>
                    <a:p>
                      <a:pPr algn="r"/>
                      <a:r>
                        <a:rPr lang="sl-SI" dirty="0"/>
                        <a:t>6</a:t>
                      </a:r>
                      <a:endParaRPr lang="en-SI" dirty="0"/>
                    </a:p>
                  </a:txBody>
                  <a:tcPr/>
                </a:tc>
                <a:extLst>
                  <a:ext uri="{0D108BD9-81ED-4DB2-BD59-A6C34878D82A}">
                    <a16:rowId xmlns:a16="http://schemas.microsoft.com/office/drawing/2014/main" val="3601289292"/>
                  </a:ext>
                </a:extLst>
              </a:tr>
              <a:tr h="370840">
                <a:tc>
                  <a:txBody>
                    <a:bodyPr/>
                    <a:lstStyle/>
                    <a:p>
                      <a:r>
                        <a:rPr lang="sl-SI" dirty="0"/>
                        <a:t>9-10</a:t>
                      </a:r>
                      <a:endParaRPr lang="en-SI" dirty="0"/>
                    </a:p>
                  </a:txBody>
                  <a:tcPr/>
                </a:tc>
                <a:tc>
                  <a:txBody>
                    <a:bodyPr/>
                    <a:lstStyle/>
                    <a:p>
                      <a:pPr algn="r"/>
                      <a:r>
                        <a:rPr lang="sl-SI" dirty="0"/>
                        <a:t>3</a:t>
                      </a:r>
                      <a:endParaRPr lang="en-SI" dirty="0"/>
                    </a:p>
                  </a:txBody>
                  <a:tcPr/>
                </a:tc>
                <a:extLst>
                  <a:ext uri="{0D108BD9-81ED-4DB2-BD59-A6C34878D82A}">
                    <a16:rowId xmlns:a16="http://schemas.microsoft.com/office/drawing/2014/main" val="1522839404"/>
                  </a:ext>
                </a:extLst>
              </a:tr>
              <a:tr h="370840">
                <a:tc>
                  <a:txBody>
                    <a:bodyPr/>
                    <a:lstStyle/>
                    <a:p>
                      <a:r>
                        <a:rPr lang="sl-SI" dirty="0"/>
                        <a:t>Total N</a:t>
                      </a:r>
                      <a:endParaRPr lang="en-SI" dirty="0"/>
                    </a:p>
                  </a:txBody>
                  <a:tcPr/>
                </a:tc>
                <a:tc>
                  <a:txBody>
                    <a:bodyPr/>
                    <a:lstStyle/>
                    <a:p>
                      <a:pPr algn="r"/>
                      <a:r>
                        <a:rPr lang="sl-SI" dirty="0"/>
                        <a:t>50</a:t>
                      </a:r>
                      <a:endParaRPr lang="en-SI" dirty="0"/>
                    </a:p>
                  </a:txBody>
                  <a:tcPr/>
                </a:tc>
                <a:extLst>
                  <a:ext uri="{0D108BD9-81ED-4DB2-BD59-A6C34878D82A}">
                    <a16:rowId xmlns:a16="http://schemas.microsoft.com/office/drawing/2014/main" val="2360666357"/>
                  </a:ext>
                </a:extLst>
              </a:tr>
            </a:tbl>
          </a:graphicData>
        </a:graphic>
      </p:graphicFrame>
    </p:spTree>
    <p:extLst>
      <p:ext uri="{BB962C8B-B14F-4D97-AF65-F5344CB8AC3E}">
        <p14:creationId xmlns:p14="http://schemas.microsoft.com/office/powerpoint/2010/main" val="1349620324"/>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Median</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24</a:t>
            </a:fld>
            <a:endParaRPr lang="en-SI"/>
          </a:p>
        </p:txBody>
      </p:sp>
      <p:sp>
        <p:nvSpPr>
          <p:cNvPr id="6" name="Content Placeholder 5">
            <a:extLst>
              <a:ext uri="{FF2B5EF4-FFF2-40B4-BE49-F238E27FC236}">
                <a16:creationId xmlns:a16="http://schemas.microsoft.com/office/drawing/2014/main" id="{E04B2885-F4E1-4522-A648-97CDA7209A67}"/>
              </a:ext>
            </a:extLst>
          </p:cNvPr>
          <p:cNvSpPr>
            <a:spLocks noGrp="1"/>
          </p:cNvSpPr>
          <p:nvPr>
            <p:ph idx="1"/>
          </p:nvPr>
        </p:nvSpPr>
        <p:spPr/>
        <p:txBody>
          <a:bodyPr>
            <a:normAutofit/>
          </a:bodyPr>
          <a:lstStyle/>
          <a:p>
            <a:r>
              <a:rPr lang="en-GB" dirty="0"/>
              <a:t>Measure of central tendency appropriate for </a:t>
            </a:r>
            <a:r>
              <a:rPr lang="en-GB" b="1" dirty="0"/>
              <a:t>ordinal variables</a:t>
            </a:r>
          </a:p>
          <a:p>
            <a:r>
              <a:rPr lang="en-GB" dirty="0"/>
              <a:t>The value that divides an array in half</a:t>
            </a:r>
          </a:p>
          <a:p>
            <a:r>
              <a:rPr lang="en-GB" dirty="0"/>
              <a:t>Corresponds to quantile range P = 0.5</a:t>
            </a:r>
          </a:p>
          <a:p>
            <a:r>
              <a:rPr lang="en-GB" dirty="0"/>
              <a:t>For an array with an </a:t>
            </a:r>
            <a:r>
              <a:rPr lang="en-GB" b="1" dirty="0"/>
              <a:t>odd number of values</a:t>
            </a:r>
            <a:r>
              <a:rPr lang="en-GB" dirty="0"/>
              <a:t>, the median is the middle value</a:t>
            </a:r>
          </a:p>
          <a:p>
            <a:r>
              <a:rPr lang="en-GB" dirty="0"/>
              <a:t>For an array with an </a:t>
            </a:r>
            <a:r>
              <a:rPr lang="en-GB" b="1" dirty="0"/>
              <a:t>even number of values</a:t>
            </a:r>
            <a:r>
              <a:rPr lang="en-GB" dirty="0"/>
              <a:t>, the median is the mean of the two middle values</a:t>
            </a:r>
          </a:p>
        </p:txBody>
      </p:sp>
    </p:spTree>
    <p:extLst>
      <p:ext uri="{BB962C8B-B14F-4D97-AF65-F5344CB8AC3E}">
        <p14:creationId xmlns:p14="http://schemas.microsoft.com/office/powerpoint/2010/main" val="348255075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Arithmetic mean</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25</a:t>
            </a:fld>
            <a:endParaRPr lang="en-SI"/>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E04B2885-F4E1-4522-A648-97CDA7209A67}"/>
                  </a:ext>
                </a:extLst>
              </p:cNvPr>
              <p:cNvSpPr>
                <a:spLocks noGrp="1"/>
              </p:cNvSpPr>
              <p:nvPr>
                <p:ph idx="1"/>
              </p:nvPr>
            </p:nvSpPr>
            <p:spPr/>
            <p:txBody>
              <a:bodyPr>
                <a:normAutofit/>
              </a:bodyPr>
              <a:lstStyle/>
              <a:p>
                <a:r>
                  <a:rPr lang="en-GB" dirty="0"/>
                  <a:t>Measure of central tendency for </a:t>
                </a:r>
                <a:r>
                  <a:rPr lang="en-GB" b="1" dirty="0"/>
                  <a:t>interval and ratio variables </a:t>
                </a:r>
                <a:r>
                  <a:rPr lang="en-GB" dirty="0"/>
                  <a:t>that have an approximately normal distribution</a:t>
                </a:r>
              </a:p>
              <a:p>
                <a:r>
                  <a:rPr lang="en-GB" dirty="0"/>
                  <a:t>The </a:t>
                </a:r>
                <a:r>
                  <a:rPr lang="en-GB" b="1" dirty="0"/>
                  <a:t>arithmetic mean or average </a:t>
                </a:r>
                <a:r>
                  <a:rPr lang="en-GB" dirty="0"/>
                  <a:t>is the sum of all values divided by the number of units:</a:t>
                </a:r>
              </a:p>
              <a:p>
                <a:pPr marL="0" indent="0">
                  <a:buNone/>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𝑁</m:t>
                          </m:r>
                        </m:den>
                      </m:f>
                      <m:nary>
                        <m:naryPr>
                          <m:chr m:val="∑"/>
                          <m:ctrlPr>
                            <a:rPr lang="en-GB" b="0" i="1" smtClean="0">
                              <a:latin typeface="Cambria Math" panose="02040503050406030204" pitchFamily="18" charset="0"/>
                              <a:ea typeface="Cambria Math" panose="02040503050406030204" pitchFamily="18" charset="0"/>
                            </a:rPr>
                          </m:ctrlPr>
                        </m:naryPr>
                        <m:sub>
                          <m:r>
                            <m:rPr>
                              <m:brk m:alnAt="23"/>
                            </m:rPr>
                            <a:rPr lang="en-GB" b="0" i="1" smtClean="0">
                              <a:latin typeface="Cambria Math" panose="02040503050406030204" pitchFamily="18" charset="0"/>
                              <a:ea typeface="Cambria Math" panose="02040503050406030204" pitchFamily="18" charset="0"/>
                            </a:rPr>
                            <m:t>𝑖</m:t>
                          </m:r>
                          <m:r>
                            <a:rPr lang="en-GB" b="0" i="1" smtClean="0">
                              <a:latin typeface="Cambria Math" panose="02040503050406030204" pitchFamily="18" charset="0"/>
                              <a:ea typeface="Cambria Math" panose="02040503050406030204" pitchFamily="18" charset="0"/>
                            </a:rPr>
                            <m:t>=1</m:t>
                          </m:r>
                        </m:sub>
                        <m:sup>
                          <m:r>
                            <a:rPr lang="en-GB" b="0" i="1" smtClean="0">
                              <a:latin typeface="Cambria Math" panose="02040503050406030204" pitchFamily="18" charset="0"/>
                              <a:ea typeface="Cambria Math" panose="02040503050406030204" pitchFamily="18" charset="0"/>
                            </a:rPr>
                            <m:t>𝑁</m:t>
                          </m:r>
                        </m:sup>
                        <m:e>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𝑥</m:t>
                              </m:r>
                            </m:e>
                            <m:sub>
                              <m:r>
                                <a:rPr lang="en-GB" b="0" i="1" smtClean="0">
                                  <a:latin typeface="Cambria Math" panose="02040503050406030204" pitchFamily="18" charset="0"/>
                                  <a:ea typeface="Cambria Math" panose="02040503050406030204" pitchFamily="18" charset="0"/>
                                </a:rPr>
                                <m:t>𝑖</m:t>
                              </m:r>
                            </m:sub>
                          </m:sSub>
                        </m:e>
                      </m:nary>
                      <m:r>
                        <a:rPr lang="en-GB" b="0" i="1" smtClean="0">
                          <a:latin typeface="Cambria Math" panose="02040503050406030204" pitchFamily="18" charset="0"/>
                          <a:ea typeface="Cambria Math" panose="02040503050406030204" pitchFamily="18" charset="0"/>
                        </a:rPr>
                        <m:t> </m:t>
                      </m:r>
                    </m:oMath>
                  </m:oMathPara>
                </a14:m>
                <a:endParaRPr lang="en-GB" b="0" i="1" dirty="0">
                  <a:latin typeface="Cambria Math" panose="02040503050406030204" pitchFamily="18" charset="0"/>
                  <a:ea typeface="Cambria Math" panose="02040503050406030204" pitchFamily="18" charset="0"/>
                </a:endParaRPr>
              </a:p>
              <a:p>
                <a:pPr marL="0" indent="0">
                  <a:buNone/>
                </a:pPr>
                <a:r>
                  <a:rPr lang="en-GB" u="sng" dirty="0"/>
                  <a:t>Example:</a:t>
                </a:r>
                <a:r>
                  <a:rPr lang="en-GB" dirty="0"/>
                  <a:t> 4 5 6 		</a:t>
                </a:r>
                <a14:m>
                  <m:oMath xmlns:m="http://schemas.openxmlformats.org/officeDocument/2006/math">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4+5+6</m:t>
                        </m:r>
                      </m:num>
                      <m:den>
                        <m:r>
                          <a:rPr lang="en-GB" b="0" i="1" smtClean="0">
                            <a:latin typeface="Cambria Math" panose="02040503050406030204" pitchFamily="18" charset="0"/>
                            <a:ea typeface="Cambria Math" panose="02040503050406030204" pitchFamily="18" charset="0"/>
                          </a:rPr>
                          <m:t>3</m:t>
                        </m:r>
                      </m:den>
                    </m:f>
                    <m:r>
                      <a:rPr lang="en-GB" b="0" i="1" smtClean="0">
                        <a:latin typeface="Cambria Math" panose="02040503050406030204" pitchFamily="18" charset="0"/>
                        <a:ea typeface="Cambria Math" panose="02040503050406030204" pitchFamily="18" charset="0"/>
                      </a:rPr>
                      <m:t>=5</m:t>
                    </m:r>
                  </m:oMath>
                </a14:m>
                <a:endParaRPr lang="en-GB" b="0" dirty="0">
                  <a:ea typeface="Cambria Math" panose="02040503050406030204" pitchFamily="18" charset="0"/>
                </a:endParaRPr>
              </a:p>
              <a:p>
                <a:r>
                  <a:rPr lang="en-GB" b="0" dirty="0">
                    <a:ea typeface="Cambria Math" panose="02040503050406030204" pitchFamily="18" charset="0"/>
                  </a:rPr>
                  <a:t>The residuals sum to zero:</a:t>
                </a:r>
                <a14:m>
                  <m:oMath xmlns:m="http://schemas.openxmlformats.org/officeDocument/2006/math">
                    <m:r>
                      <a:rPr lang="en-GB" b="0" i="0" smtClean="0">
                        <a:latin typeface="Cambria Math" panose="02040503050406030204" pitchFamily="18" charset="0"/>
                        <a:ea typeface="Cambria Math" panose="02040503050406030204" pitchFamily="18" charset="0"/>
                      </a:rPr>
                      <m:t> </m:t>
                    </m:r>
                    <m:nary>
                      <m:naryPr>
                        <m:chr m:val="∑"/>
                        <m:ctrlPr>
                          <a:rPr lang="en-GB" i="1">
                            <a:latin typeface="Cambria Math" panose="02040503050406030204" pitchFamily="18" charset="0"/>
                            <a:ea typeface="Cambria Math" panose="02040503050406030204" pitchFamily="18" charset="0"/>
                          </a:rPr>
                        </m:ctrlPr>
                      </m:naryPr>
                      <m:sub>
                        <m:r>
                          <m:rPr>
                            <m:brk m:alnAt="23"/>
                          </m:rPr>
                          <a:rPr lang="en-GB" i="1">
                            <a:latin typeface="Cambria Math" panose="02040503050406030204" pitchFamily="18" charset="0"/>
                            <a:ea typeface="Cambria Math" panose="02040503050406030204" pitchFamily="18" charset="0"/>
                          </a:rPr>
                          <m:t>𝑖</m:t>
                        </m:r>
                        <m:r>
                          <a:rPr lang="en-GB" i="1">
                            <a:latin typeface="Cambria Math" panose="02040503050406030204" pitchFamily="18" charset="0"/>
                            <a:ea typeface="Cambria Math" panose="02040503050406030204" pitchFamily="18" charset="0"/>
                          </a:rPr>
                          <m:t>=1</m:t>
                        </m:r>
                      </m:sub>
                      <m:sup>
                        <m:r>
                          <a:rPr lang="en-GB" i="1">
                            <a:latin typeface="Cambria Math" panose="02040503050406030204" pitchFamily="18" charset="0"/>
                            <a:ea typeface="Cambria Math" panose="02040503050406030204" pitchFamily="18" charset="0"/>
                          </a:rPr>
                          <m:t>𝑁</m:t>
                        </m:r>
                      </m:sup>
                      <m:e>
                        <m:r>
                          <a:rPr lang="en-GB" i="1">
                            <a:latin typeface="Cambria Math" panose="02040503050406030204" pitchFamily="18" charset="0"/>
                            <a:ea typeface="Cambria Math" panose="02040503050406030204" pitchFamily="18" charset="0"/>
                          </a:rPr>
                          <m:t>(</m:t>
                        </m:r>
                        <m:sSub>
                          <m:sSubPr>
                            <m:ctrlPr>
                              <a:rPr lang="en-GB" i="1">
                                <a:latin typeface="Cambria Math" panose="02040503050406030204" pitchFamily="18" charset="0"/>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𝑥</m:t>
                            </m:r>
                          </m:e>
                          <m:sub>
                            <m:r>
                              <a:rPr lang="en-GB" i="1">
                                <a:latin typeface="Cambria Math" panose="02040503050406030204" pitchFamily="18" charset="0"/>
                                <a:ea typeface="Cambria Math" panose="02040503050406030204" pitchFamily="18" charset="0"/>
                              </a:rPr>
                              <m:t>𝑖</m:t>
                            </m:r>
                          </m:sub>
                        </m:sSub>
                        <m:r>
                          <a:rPr lang="en-GB" i="1">
                            <a:latin typeface="Cambria Math" panose="02040503050406030204" pitchFamily="18" charset="0"/>
                            <a:ea typeface="Cambria Math" panose="02040503050406030204" pitchFamily="18" charset="0"/>
                          </a:rPr>
                          <m:t>−</m:t>
                        </m:r>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)=0</m:t>
                        </m:r>
                      </m:e>
                    </m:nary>
                  </m:oMath>
                </a14:m>
                <a:endParaRPr lang="en-GB" dirty="0">
                  <a:ea typeface="Cambria Math" panose="02040503050406030204" pitchFamily="18" charset="0"/>
                </a:endParaRPr>
              </a:p>
            </p:txBody>
          </p:sp>
        </mc:Choice>
        <mc:Fallback xmlns="">
          <p:sp>
            <p:nvSpPr>
              <p:cNvPr id="6" name="Content Placeholder 5">
                <a:extLst>
                  <a:ext uri="{FF2B5EF4-FFF2-40B4-BE49-F238E27FC236}">
                    <a16:creationId xmlns:a16="http://schemas.microsoft.com/office/drawing/2014/main" id="{E04B2885-F4E1-4522-A648-97CDA7209A67}"/>
                  </a:ext>
                </a:extLst>
              </p:cNvPr>
              <p:cNvSpPr>
                <a:spLocks noGrp="1" noRot="1" noChangeAspect="1" noMove="1" noResize="1" noEditPoints="1" noAdjustHandles="1" noChangeArrowheads="1" noChangeShapeType="1" noTextEdit="1"/>
              </p:cNvSpPr>
              <p:nvPr>
                <p:ph idx="1"/>
              </p:nvPr>
            </p:nvSpPr>
            <p:spPr>
              <a:blipFill>
                <a:blip r:embed="rId2"/>
                <a:stretch>
                  <a:fillRect l="-1217" t="-2241"/>
                </a:stretch>
              </a:blipFill>
            </p:spPr>
            <p:txBody>
              <a:bodyPr/>
              <a:lstStyle/>
              <a:p>
                <a:r>
                  <a:rPr lang="en-SI">
                    <a:noFill/>
                  </a:rPr>
                  <a:t> </a:t>
                </a:r>
              </a:p>
            </p:txBody>
          </p:sp>
        </mc:Fallback>
      </mc:AlternateContent>
    </p:spTree>
    <p:extLst>
      <p:ext uri="{BB962C8B-B14F-4D97-AF65-F5344CB8AC3E}">
        <p14:creationId xmlns:p14="http://schemas.microsoft.com/office/powerpoint/2010/main" val="662574920"/>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Computing the arithmetic mean for a frequency distribution</a:t>
            </a:r>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E04B2885-F4E1-4522-A648-97CDA7209A67}"/>
                  </a:ext>
                </a:extLst>
              </p:cNvPr>
              <p:cNvSpPr>
                <a:spLocks noGrp="1"/>
              </p:cNvSpPr>
              <p:nvPr>
                <p:ph sz="half" idx="1"/>
              </p:nvPr>
            </p:nvSpPr>
            <p:spPr>
              <a:xfrm>
                <a:off x="838199" y="1825625"/>
                <a:ext cx="5716979" cy="4351338"/>
              </a:xfrm>
            </p:spPr>
            <p:txBody>
              <a:bodyPr>
                <a:normAutofit/>
              </a:bodyPr>
              <a:lstStyle/>
              <a:p>
                <a:r>
                  <a:rPr lang="en-GB" dirty="0"/>
                  <a:t>The </a:t>
                </a:r>
                <a:r>
                  <a:rPr lang="en-GB" b="1" dirty="0"/>
                  <a:t>arithmetic mean or average </a:t>
                </a:r>
                <a:r>
                  <a:rPr lang="en-GB" dirty="0"/>
                  <a:t>is the sum of all values divided by the number of units:</a:t>
                </a:r>
              </a:p>
              <a:p>
                <a:pPr marL="0" indent="0">
                  <a:buNone/>
                </a:pPr>
                <a14:m>
                  <m:oMathPara xmlns:m="http://schemas.openxmlformats.org/officeDocument/2006/math">
                    <m:oMathParaPr>
                      <m:jc m:val="centerGroup"/>
                    </m:oMathParaPr>
                    <m:oMath xmlns:m="http://schemas.openxmlformats.org/officeDocument/2006/math">
                      <m:r>
                        <a:rPr lang="en-GB" i="1" smtClean="0">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m:t>
                      </m:r>
                      <m:f>
                        <m:fPr>
                          <m:ctrlPr>
                            <a:rPr lang="en-GB" b="0"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𝑁</m:t>
                          </m:r>
                        </m:den>
                      </m:f>
                      <m:nary>
                        <m:naryPr>
                          <m:chr m:val="∑"/>
                          <m:ctrlPr>
                            <a:rPr lang="en-GB" b="0" i="1" smtClean="0">
                              <a:latin typeface="Cambria Math" panose="02040503050406030204" pitchFamily="18" charset="0"/>
                              <a:ea typeface="Cambria Math" panose="02040503050406030204" pitchFamily="18" charset="0"/>
                            </a:rPr>
                          </m:ctrlPr>
                        </m:naryPr>
                        <m:sub>
                          <m:r>
                            <m:rPr>
                              <m:brk m:alnAt="23"/>
                            </m:rPr>
                            <a:rPr lang="en-GB" b="0" i="1" smtClean="0">
                              <a:latin typeface="Cambria Math" panose="02040503050406030204" pitchFamily="18" charset="0"/>
                              <a:ea typeface="Cambria Math" panose="02040503050406030204" pitchFamily="18" charset="0"/>
                            </a:rPr>
                            <m:t>𝑖</m:t>
                          </m:r>
                          <m:r>
                            <a:rPr lang="en-GB" b="0" i="1" smtClean="0">
                              <a:latin typeface="Cambria Math" panose="02040503050406030204" pitchFamily="18" charset="0"/>
                              <a:ea typeface="Cambria Math" panose="02040503050406030204" pitchFamily="18" charset="0"/>
                            </a:rPr>
                            <m:t>=1</m:t>
                          </m:r>
                        </m:sub>
                        <m:sup>
                          <m:r>
                            <a:rPr lang="en-GB" b="0" i="1" smtClean="0">
                              <a:latin typeface="Cambria Math" panose="02040503050406030204" pitchFamily="18" charset="0"/>
                              <a:ea typeface="Cambria Math" panose="02040503050406030204" pitchFamily="18" charset="0"/>
                            </a:rPr>
                            <m:t>𝑘</m:t>
                          </m:r>
                        </m:sup>
                        <m:e>
                          <m:sSub>
                            <m:sSubPr>
                              <m:ctrlPr>
                                <a:rPr lang="en-GB" b="0" i="1" smtClean="0">
                                  <a:latin typeface="Cambria Math" panose="02040503050406030204" pitchFamily="18" charset="0"/>
                                  <a:ea typeface="Cambria Math" panose="02040503050406030204" pitchFamily="18" charset="0"/>
                                </a:rPr>
                              </m:ctrlPr>
                            </m:sSubPr>
                            <m:e>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𝑖</m:t>
                                  </m:r>
                                </m:sub>
                              </m:sSub>
                              <m:r>
                                <a:rPr lang="en-GB" i="1">
                                  <a:latin typeface="Cambria Math" panose="02040503050406030204" pitchFamily="18" charset="0"/>
                                  <a:ea typeface="Cambria Math" panose="02040503050406030204" pitchFamily="18" charset="0"/>
                                </a:rPr>
                                <m:t>𝑥</m:t>
                              </m:r>
                            </m:e>
                            <m:sub>
                              <m:r>
                                <a:rPr lang="en-GB" b="0" i="1" smtClean="0">
                                  <a:latin typeface="Cambria Math" panose="02040503050406030204" pitchFamily="18" charset="0"/>
                                  <a:ea typeface="Cambria Math" panose="02040503050406030204" pitchFamily="18" charset="0"/>
                                </a:rPr>
                                <m:t>𝑖</m:t>
                              </m:r>
                            </m:sub>
                          </m:sSub>
                        </m:e>
                      </m:nary>
                    </m:oMath>
                  </m:oMathPara>
                </a14:m>
                <a:endParaRPr lang="en-GB" b="0" dirty="0">
                  <a:ea typeface="Cambria Math" panose="02040503050406030204" pitchFamily="18" charset="0"/>
                </a:endParaRPr>
              </a:p>
              <a:p>
                <a:pPr marL="0" indent="0">
                  <a:buNone/>
                </a:pPr>
                <a:endParaRPr lang="en-GB" u="sng" dirty="0"/>
              </a:p>
              <a:p>
                <a:pPr marL="0" indent="0">
                  <a:buNone/>
                </a:pPr>
                <a:r>
                  <a:rPr lang="en-GB" u="sng" dirty="0"/>
                  <a:t>Example:</a:t>
                </a:r>
                <a:r>
                  <a:rPr lang="en-GB" dirty="0"/>
                  <a:t> houseold size</a:t>
                </a:r>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1</m:t>
                          </m:r>
                        </m:num>
                        <m:den>
                          <m:r>
                            <a:rPr lang="en-GB" b="0" i="1" smtClean="0">
                              <a:latin typeface="Cambria Math" panose="02040503050406030204" pitchFamily="18" charset="0"/>
                              <a:ea typeface="Cambria Math" panose="02040503050406030204" pitchFamily="18" charset="0"/>
                            </a:rPr>
                            <m:t>50</m:t>
                          </m:r>
                        </m:den>
                      </m:f>
                      <m:r>
                        <a:rPr lang="en-GB" b="0" i="1" smtClean="0">
                          <a:latin typeface="Cambria Math" panose="02040503050406030204" pitchFamily="18" charset="0"/>
                          <a:ea typeface="Cambria Math" panose="02040503050406030204" pitchFamily="18" charset="0"/>
                        </a:rPr>
                        <m:t>∙228=4.56</m:t>
                      </m:r>
                    </m:oMath>
                  </m:oMathPara>
                </a14:m>
                <a:endParaRPr lang="en-GB" u="sng" dirty="0"/>
              </a:p>
            </p:txBody>
          </p:sp>
        </mc:Choice>
        <mc:Fallback xmlns="">
          <p:sp>
            <p:nvSpPr>
              <p:cNvPr id="6" name="Content Placeholder 5">
                <a:extLst>
                  <a:ext uri="{FF2B5EF4-FFF2-40B4-BE49-F238E27FC236}">
                    <a16:creationId xmlns:a16="http://schemas.microsoft.com/office/drawing/2014/main" id="{E04B2885-F4E1-4522-A648-97CDA7209A67}"/>
                  </a:ext>
                </a:extLst>
              </p:cNvPr>
              <p:cNvSpPr>
                <a:spLocks noGrp="1" noRot="1" noChangeAspect="1" noMove="1" noResize="1" noEditPoints="1" noAdjustHandles="1" noChangeArrowheads="1" noChangeShapeType="1" noTextEdit="1"/>
              </p:cNvSpPr>
              <p:nvPr>
                <p:ph sz="half" idx="1"/>
              </p:nvPr>
            </p:nvSpPr>
            <p:spPr>
              <a:xfrm>
                <a:off x="838199" y="1825625"/>
                <a:ext cx="5716979" cy="4351338"/>
              </a:xfrm>
              <a:blipFill>
                <a:blip r:embed="rId3"/>
                <a:stretch>
                  <a:fillRect l="-2132"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26</a:t>
            </a:fld>
            <a:endParaRPr lang="en-SI"/>
          </a:p>
        </p:txBody>
      </p:sp>
      <p:graphicFrame>
        <p:nvGraphicFramePr>
          <p:cNvPr id="7" name="Content Placeholder 9">
            <a:extLst>
              <a:ext uri="{FF2B5EF4-FFF2-40B4-BE49-F238E27FC236}">
                <a16:creationId xmlns:a16="http://schemas.microsoft.com/office/drawing/2014/main" id="{7F054CEE-F195-4796-BF3E-1DD01D70E91E}"/>
              </a:ext>
            </a:extLst>
          </p:cNvPr>
          <p:cNvGraphicFramePr>
            <a:graphicFrameLocks noGrp="1"/>
          </p:cNvGraphicFramePr>
          <p:nvPr>
            <p:ph sz="half" idx="2"/>
            <p:extLst>
              <p:ext uri="{D42A27DB-BD31-4B8C-83A1-F6EECF244321}">
                <p14:modId xmlns:p14="http://schemas.microsoft.com/office/powerpoint/2010/main" val="3894765358"/>
              </p:ext>
            </p:extLst>
          </p:nvPr>
        </p:nvGraphicFramePr>
        <p:xfrm>
          <a:off x="7537862" y="1798479"/>
          <a:ext cx="3108960" cy="4450080"/>
        </p:xfrm>
        <a:graphic>
          <a:graphicData uri="http://schemas.openxmlformats.org/drawingml/2006/table">
            <a:tbl>
              <a:tblPr firstRow="1" bandRow="1">
                <a:tableStyleId>{10A1B5D5-9B99-4C35-A422-299274C87663}</a:tableStyleId>
              </a:tblPr>
              <a:tblGrid>
                <a:gridCol w="1036320">
                  <a:extLst>
                    <a:ext uri="{9D8B030D-6E8A-4147-A177-3AD203B41FA5}">
                      <a16:colId xmlns:a16="http://schemas.microsoft.com/office/drawing/2014/main" val="1663616912"/>
                    </a:ext>
                  </a:extLst>
                </a:gridCol>
                <a:gridCol w="1036320">
                  <a:extLst>
                    <a:ext uri="{9D8B030D-6E8A-4147-A177-3AD203B41FA5}">
                      <a16:colId xmlns:a16="http://schemas.microsoft.com/office/drawing/2014/main" val="2461426704"/>
                    </a:ext>
                  </a:extLst>
                </a:gridCol>
                <a:gridCol w="1036320">
                  <a:extLst>
                    <a:ext uri="{9D8B030D-6E8A-4147-A177-3AD203B41FA5}">
                      <a16:colId xmlns:a16="http://schemas.microsoft.com/office/drawing/2014/main" val="1350021335"/>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 </a:t>
                      </a:r>
                      <a:r>
                        <a:rPr lang="sl-SI" dirty="0"/>
                        <a:t>f</a:t>
                      </a:r>
                      <a:r>
                        <a:rPr lang="sl-SI" sz="1000" dirty="0"/>
                        <a:t>i</a:t>
                      </a:r>
                      <a:endParaRPr lang="en-SI" dirty="0"/>
                    </a:p>
                  </a:txBody>
                  <a:tcPr/>
                </a:tc>
                <a:extLst>
                  <a:ext uri="{0D108BD9-81ED-4DB2-BD59-A6C34878D82A}">
                    <a16:rowId xmlns:a16="http://schemas.microsoft.com/office/drawing/2014/main" val="4009619573"/>
                  </a:ext>
                </a:extLst>
              </a:tr>
              <a:tr h="370840">
                <a:tc>
                  <a:txBody>
                    <a:bodyPr/>
                    <a:lstStyle/>
                    <a:p>
                      <a:pPr algn="r"/>
                      <a:r>
                        <a:rPr lang="sl-SI" dirty="0"/>
                        <a:t>1</a:t>
                      </a:r>
                      <a:endParaRPr lang="en-SI" dirty="0"/>
                    </a:p>
                  </a:txBody>
                  <a:tcPr/>
                </a:tc>
                <a:tc>
                  <a:txBody>
                    <a:bodyPr/>
                    <a:lstStyle/>
                    <a:p>
                      <a:pPr algn="r"/>
                      <a:r>
                        <a:rPr lang="sl-SI" dirty="0"/>
                        <a:t>3</a:t>
                      </a:r>
                      <a:endParaRPr lang="en-SI" dirty="0"/>
                    </a:p>
                  </a:txBody>
                  <a:tcPr/>
                </a:tc>
                <a:tc>
                  <a:txBody>
                    <a:bodyPr/>
                    <a:lstStyle/>
                    <a:p>
                      <a:pPr algn="r"/>
                      <a:r>
                        <a:rPr lang="sl-SI" dirty="0"/>
                        <a:t>3</a:t>
                      </a:r>
                      <a:endParaRPr lang="en-SI" dirty="0"/>
                    </a:p>
                  </a:txBody>
                  <a:tcPr/>
                </a:tc>
                <a:extLst>
                  <a:ext uri="{0D108BD9-81ED-4DB2-BD59-A6C34878D82A}">
                    <a16:rowId xmlns:a16="http://schemas.microsoft.com/office/drawing/2014/main" val="3624096595"/>
                  </a:ext>
                </a:extLst>
              </a:tr>
              <a:tr h="370840">
                <a:tc>
                  <a:txBody>
                    <a:bodyPr/>
                    <a:lstStyle/>
                    <a:p>
                      <a:pPr algn="r"/>
                      <a:r>
                        <a:rPr lang="sl-SI" dirty="0"/>
                        <a:t>2</a:t>
                      </a:r>
                      <a:endParaRPr lang="en-SI" dirty="0"/>
                    </a:p>
                  </a:txBody>
                  <a:tcPr/>
                </a:tc>
                <a:tc>
                  <a:txBody>
                    <a:bodyPr/>
                    <a:lstStyle/>
                    <a:p>
                      <a:pPr algn="r"/>
                      <a:r>
                        <a:rPr lang="sl-SI" dirty="0"/>
                        <a:t>5</a:t>
                      </a:r>
                      <a:endParaRPr lang="en-SI" dirty="0"/>
                    </a:p>
                  </a:txBody>
                  <a:tcPr/>
                </a:tc>
                <a:tc>
                  <a:txBody>
                    <a:bodyPr/>
                    <a:lstStyle/>
                    <a:p>
                      <a:pPr algn="r"/>
                      <a:r>
                        <a:rPr lang="sl-SI" dirty="0"/>
                        <a:t>10</a:t>
                      </a:r>
                      <a:endParaRPr lang="en-SI" dirty="0"/>
                    </a:p>
                  </a:txBody>
                  <a:tcPr/>
                </a:tc>
                <a:extLst>
                  <a:ext uri="{0D108BD9-81ED-4DB2-BD59-A6C34878D82A}">
                    <a16:rowId xmlns:a16="http://schemas.microsoft.com/office/drawing/2014/main" val="1004982899"/>
                  </a:ext>
                </a:extLst>
              </a:tr>
              <a:tr h="370840">
                <a:tc>
                  <a:txBody>
                    <a:bodyPr/>
                    <a:lstStyle/>
                    <a:p>
                      <a:pPr algn="r"/>
                      <a:r>
                        <a:rPr lang="sl-SI" dirty="0"/>
                        <a:t>3</a:t>
                      </a:r>
                      <a:endParaRPr lang="en-SI" dirty="0"/>
                    </a:p>
                  </a:txBody>
                  <a:tcPr/>
                </a:tc>
                <a:tc>
                  <a:txBody>
                    <a:bodyPr/>
                    <a:lstStyle/>
                    <a:p>
                      <a:pPr algn="r"/>
                      <a:r>
                        <a:rPr lang="sl-SI" dirty="0"/>
                        <a:t>8</a:t>
                      </a:r>
                      <a:endParaRPr lang="en-SI" dirty="0"/>
                    </a:p>
                  </a:txBody>
                  <a:tcPr/>
                </a:tc>
                <a:tc>
                  <a:txBody>
                    <a:bodyPr/>
                    <a:lstStyle/>
                    <a:p>
                      <a:pPr algn="r"/>
                      <a:r>
                        <a:rPr lang="sl-SI" dirty="0"/>
                        <a:t>24</a:t>
                      </a:r>
                      <a:endParaRPr lang="en-SI" dirty="0"/>
                    </a:p>
                  </a:txBody>
                  <a:tcPr/>
                </a:tc>
                <a:extLst>
                  <a:ext uri="{0D108BD9-81ED-4DB2-BD59-A6C34878D82A}">
                    <a16:rowId xmlns:a16="http://schemas.microsoft.com/office/drawing/2014/main" val="1599982296"/>
                  </a:ext>
                </a:extLst>
              </a:tr>
              <a:tr h="370840">
                <a:tc>
                  <a:txBody>
                    <a:bodyPr/>
                    <a:lstStyle/>
                    <a:p>
                      <a:pPr algn="r"/>
                      <a:r>
                        <a:rPr lang="sl-SI" dirty="0"/>
                        <a:t>4</a:t>
                      </a:r>
                      <a:endParaRPr lang="en-SI" dirty="0"/>
                    </a:p>
                  </a:txBody>
                  <a:tcPr/>
                </a:tc>
                <a:tc>
                  <a:txBody>
                    <a:bodyPr/>
                    <a:lstStyle/>
                    <a:p>
                      <a:pPr algn="r"/>
                      <a:r>
                        <a:rPr lang="sl-SI" dirty="0"/>
                        <a:t>13</a:t>
                      </a:r>
                      <a:endParaRPr lang="en-SI" dirty="0"/>
                    </a:p>
                  </a:txBody>
                  <a:tcPr/>
                </a:tc>
                <a:tc>
                  <a:txBody>
                    <a:bodyPr/>
                    <a:lstStyle/>
                    <a:p>
                      <a:pPr algn="r"/>
                      <a:r>
                        <a:rPr lang="sl-SI" dirty="0"/>
                        <a:t>52</a:t>
                      </a:r>
                      <a:endParaRPr lang="en-SI" dirty="0"/>
                    </a:p>
                  </a:txBody>
                  <a:tcPr/>
                </a:tc>
                <a:extLst>
                  <a:ext uri="{0D108BD9-81ED-4DB2-BD59-A6C34878D82A}">
                    <a16:rowId xmlns:a16="http://schemas.microsoft.com/office/drawing/2014/main" val="1236483596"/>
                  </a:ext>
                </a:extLst>
              </a:tr>
              <a:tr h="370840">
                <a:tc>
                  <a:txBody>
                    <a:bodyPr/>
                    <a:lstStyle/>
                    <a:p>
                      <a:pPr algn="r"/>
                      <a:r>
                        <a:rPr lang="sl-SI" dirty="0"/>
                        <a:t>5</a:t>
                      </a:r>
                      <a:endParaRPr lang="en-SI" dirty="0"/>
                    </a:p>
                  </a:txBody>
                  <a:tcPr/>
                </a:tc>
                <a:tc>
                  <a:txBody>
                    <a:bodyPr/>
                    <a:lstStyle/>
                    <a:p>
                      <a:pPr algn="r"/>
                      <a:r>
                        <a:rPr lang="sl-SI" dirty="0"/>
                        <a:t>6</a:t>
                      </a:r>
                      <a:endParaRPr lang="en-SI" dirty="0"/>
                    </a:p>
                  </a:txBody>
                  <a:tcPr/>
                </a:tc>
                <a:tc>
                  <a:txBody>
                    <a:bodyPr/>
                    <a:lstStyle/>
                    <a:p>
                      <a:pPr algn="r"/>
                      <a:r>
                        <a:rPr lang="sl-SI" dirty="0"/>
                        <a:t>30</a:t>
                      </a:r>
                      <a:endParaRPr lang="en-SI" dirty="0"/>
                    </a:p>
                  </a:txBody>
                  <a:tcPr/>
                </a:tc>
                <a:extLst>
                  <a:ext uri="{0D108BD9-81ED-4DB2-BD59-A6C34878D82A}">
                    <a16:rowId xmlns:a16="http://schemas.microsoft.com/office/drawing/2014/main" val="4277191404"/>
                  </a:ext>
                </a:extLst>
              </a:tr>
              <a:tr h="370840">
                <a:tc>
                  <a:txBody>
                    <a:bodyPr/>
                    <a:lstStyle/>
                    <a:p>
                      <a:pPr algn="r"/>
                      <a:r>
                        <a:rPr lang="sl-SI" dirty="0"/>
                        <a:t>6</a:t>
                      </a:r>
                      <a:endParaRPr lang="en-SI" dirty="0"/>
                    </a:p>
                  </a:txBody>
                  <a:tcPr/>
                </a:tc>
                <a:tc>
                  <a:txBody>
                    <a:bodyPr/>
                    <a:lstStyle/>
                    <a:p>
                      <a:pPr algn="r"/>
                      <a:r>
                        <a:rPr lang="sl-SI" dirty="0"/>
                        <a:t>6</a:t>
                      </a:r>
                      <a:endParaRPr lang="en-SI" dirty="0"/>
                    </a:p>
                  </a:txBody>
                  <a:tcPr/>
                </a:tc>
                <a:tc>
                  <a:txBody>
                    <a:bodyPr/>
                    <a:lstStyle/>
                    <a:p>
                      <a:pPr algn="r"/>
                      <a:r>
                        <a:rPr lang="sl-SI" dirty="0"/>
                        <a:t>36</a:t>
                      </a:r>
                      <a:endParaRPr lang="en-SI" dirty="0"/>
                    </a:p>
                  </a:txBody>
                  <a:tcPr/>
                </a:tc>
                <a:extLst>
                  <a:ext uri="{0D108BD9-81ED-4DB2-BD59-A6C34878D82A}">
                    <a16:rowId xmlns:a16="http://schemas.microsoft.com/office/drawing/2014/main" val="2942766300"/>
                  </a:ext>
                </a:extLst>
              </a:tr>
              <a:tr h="370840">
                <a:tc>
                  <a:txBody>
                    <a:bodyPr/>
                    <a:lstStyle/>
                    <a:p>
                      <a:pPr algn="r"/>
                      <a:r>
                        <a:rPr lang="sl-SI" dirty="0"/>
                        <a:t>7</a:t>
                      </a:r>
                      <a:endParaRPr lang="en-SI" dirty="0"/>
                    </a:p>
                  </a:txBody>
                  <a:tcPr/>
                </a:tc>
                <a:tc>
                  <a:txBody>
                    <a:bodyPr/>
                    <a:lstStyle/>
                    <a:p>
                      <a:pPr algn="r"/>
                      <a:r>
                        <a:rPr lang="sl-SI" dirty="0"/>
                        <a:t>3</a:t>
                      </a:r>
                      <a:endParaRPr lang="en-SI" dirty="0"/>
                    </a:p>
                  </a:txBody>
                  <a:tcPr/>
                </a:tc>
                <a:tc>
                  <a:txBody>
                    <a:bodyPr/>
                    <a:lstStyle/>
                    <a:p>
                      <a:pPr algn="r"/>
                      <a:r>
                        <a:rPr lang="sl-SI" dirty="0"/>
                        <a:t>21</a:t>
                      </a:r>
                      <a:endParaRPr lang="en-SI" dirty="0"/>
                    </a:p>
                  </a:txBody>
                  <a:tcPr/>
                </a:tc>
                <a:extLst>
                  <a:ext uri="{0D108BD9-81ED-4DB2-BD59-A6C34878D82A}">
                    <a16:rowId xmlns:a16="http://schemas.microsoft.com/office/drawing/2014/main" val="2564451525"/>
                  </a:ext>
                </a:extLst>
              </a:tr>
              <a:tr h="370840">
                <a:tc>
                  <a:txBody>
                    <a:bodyPr/>
                    <a:lstStyle/>
                    <a:p>
                      <a:pPr algn="r"/>
                      <a:r>
                        <a:rPr lang="sl-SI" dirty="0"/>
                        <a:t>8</a:t>
                      </a:r>
                      <a:endParaRPr lang="en-SI" dirty="0"/>
                    </a:p>
                  </a:txBody>
                  <a:tcPr/>
                </a:tc>
                <a:tc>
                  <a:txBody>
                    <a:bodyPr/>
                    <a:lstStyle/>
                    <a:p>
                      <a:pPr algn="r"/>
                      <a:r>
                        <a:rPr lang="sl-SI" dirty="0"/>
                        <a:t>3</a:t>
                      </a:r>
                      <a:endParaRPr lang="en-SI" dirty="0"/>
                    </a:p>
                  </a:txBody>
                  <a:tcPr/>
                </a:tc>
                <a:tc>
                  <a:txBody>
                    <a:bodyPr/>
                    <a:lstStyle/>
                    <a:p>
                      <a:pPr algn="r"/>
                      <a:r>
                        <a:rPr lang="sl-SI" dirty="0"/>
                        <a:t>24</a:t>
                      </a:r>
                      <a:endParaRPr lang="en-SI" dirty="0"/>
                    </a:p>
                  </a:txBody>
                  <a:tcPr/>
                </a:tc>
                <a:extLst>
                  <a:ext uri="{0D108BD9-81ED-4DB2-BD59-A6C34878D82A}">
                    <a16:rowId xmlns:a16="http://schemas.microsoft.com/office/drawing/2014/main" val="2472522251"/>
                  </a:ext>
                </a:extLst>
              </a:tr>
              <a:tr h="370840">
                <a:tc>
                  <a:txBody>
                    <a:bodyPr/>
                    <a:lstStyle/>
                    <a:p>
                      <a:pPr algn="r"/>
                      <a:r>
                        <a:rPr lang="sl-SI" dirty="0"/>
                        <a:t>9</a:t>
                      </a:r>
                      <a:endParaRPr lang="en-SI" dirty="0"/>
                    </a:p>
                  </a:txBody>
                  <a:tcPr/>
                </a:tc>
                <a:tc>
                  <a:txBody>
                    <a:bodyPr/>
                    <a:lstStyle/>
                    <a:p>
                      <a:pPr algn="r"/>
                      <a:r>
                        <a:rPr lang="sl-SI" dirty="0"/>
                        <a:t>2</a:t>
                      </a:r>
                      <a:endParaRPr lang="en-SI" dirty="0"/>
                    </a:p>
                  </a:txBody>
                  <a:tcPr/>
                </a:tc>
                <a:tc>
                  <a:txBody>
                    <a:bodyPr/>
                    <a:lstStyle/>
                    <a:p>
                      <a:pPr algn="r"/>
                      <a:r>
                        <a:rPr lang="sl-SI" dirty="0"/>
                        <a:t>18</a:t>
                      </a:r>
                      <a:endParaRPr lang="en-SI" dirty="0"/>
                    </a:p>
                  </a:txBody>
                  <a:tcPr/>
                </a:tc>
                <a:extLst>
                  <a:ext uri="{0D108BD9-81ED-4DB2-BD59-A6C34878D82A}">
                    <a16:rowId xmlns:a16="http://schemas.microsoft.com/office/drawing/2014/main" val="4058032564"/>
                  </a:ext>
                </a:extLst>
              </a:tr>
              <a:tr h="370840">
                <a:tc>
                  <a:txBody>
                    <a:bodyPr/>
                    <a:lstStyle/>
                    <a:p>
                      <a:pPr algn="r"/>
                      <a:r>
                        <a:rPr lang="sl-SI" dirty="0"/>
                        <a:t>10</a:t>
                      </a:r>
                      <a:endParaRPr lang="en-SI" dirty="0"/>
                    </a:p>
                  </a:txBody>
                  <a:tcPr/>
                </a:tc>
                <a:tc>
                  <a:txBody>
                    <a:bodyPr/>
                    <a:lstStyle/>
                    <a:p>
                      <a:pPr algn="r"/>
                      <a:r>
                        <a:rPr lang="sl-SI" dirty="0"/>
                        <a:t>1</a:t>
                      </a:r>
                      <a:endParaRPr lang="en-SI" dirty="0"/>
                    </a:p>
                  </a:txBody>
                  <a:tcPr/>
                </a:tc>
                <a:tc>
                  <a:txBody>
                    <a:bodyPr/>
                    <a:lstStyle/>
                    <a:p>
                      <a:pPr algn="r"/>
                      <a:r>
                        <a:rPr lang="sl-SI" dirty="0"/>
                        <a:t>10</a:t>
                      </a:r>
                      <a:endParaRPr lang="en-SI" dirty="0"/>
                    </a:p>
                  </a:txBody>
                  <a:tcPr/>
                </a:tc>
                <a:extLst>
                  <a:ext uri="{0D108BD9-81ED-4DB2-BD59-A6C34878D82A}">
                    <a16:rowId xmlns:a16="http://schemas.microsoft.com/office/drawing/2014/main" val="3773591198"/>
                  </a:ext>
                </a:extLst>
              </a:tr>
              <a:tr h="370840">
                <a:tc>
                  <a:txBody>
                    <a:bodyPr/>
                    <a:lstStyle/>
                    <a:p>
                      <a:pPr algn="r"/>
                      <a:r>
                        <a:rPr lang="sl-SI" dirty="0"/>
                        <a:t>N</a:t>
                      </a:r>
                      <a:endParaRPr lang="en-SI" dirty="0"/>
                    </a:p>
                  </a:txBody>
                  <a:tcPr/>
                </a:tc>
                <a:tc>
                  <a:txBody>
                    <a:bodyPr/>
                    <a:lstStyle/>
                    <a:p>
                      <a:pPr algn="r"/>
                      <a:r>
                        <a:rPr lang="sl-SI" dirty="0"/>
                        <a:t>50</a:t>
                      </a:r>
                      <a:endParaRPr lang="en-SI" dirty="0"/>
                    </a:p>
                  </a:txBody>
                  <a:tcPr/>
                </a:tc>
                <a:tc>
                  <a:txBody>
                    <a:bodyPr/>
                    <a:lstStyle/>
                    <a:p>
                      <a:pPr algn="r"/>
                      <a:r>
                        <a:rPr lang="sl-SI" dirty="0"/>
                        <a:t>228</a:t>
                      </a:r>
                      <a:endParaRPr lang="en-SI" dirty="0"/>
                    </a:p>
                  </a:txBody>
                  <a:tcPr/>
                </a:tc>
                <a:extLst>
                  <a:ext uri="{0D108BD9-81ED-4DB2-BD59-A6C34878D82A}">
                    <a16:rowId xmlns:a16="http://schemas.microsoft.com/office/drawing/2014/main" val="3903502199"/>
                  </a:ext>
                </a:extLst>
              </a:tr>
            </a:tbl>
          </a:graphicData>
        </a:graphic>
      </p:graphicFrame>
    </p:spTree>
    <p:extLst>
      <p:ext uri="{BB962C8B-B14F-4D97-AF65-F5344CB8AC3E}">
        <p14:creationId xmlns:p14="http://schemas.microsoft.com/office/powerpoint/2010/main" val="2147556881"/>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Relation between median and mean for unimodal distributions</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27</a:t>
            </a:fld>
            <a:endParaRPr lang="en-SI"/>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E04B2885-F4E1-4522-A648-97CDA7209A67}"/>
                  </a:ext>
                </a:extLst>
              </p:cNvPr>
              <p:cNvSpPr>
                <a:spLocks noGrp="1"/>
              </p:cNvSpPr>
              <p:nvPr>
                <p:ph idx="1"/>
              </p:nvPr>
            </p:nvSpPr>
            <p:spPr/>
            <p:txBody>
              <a:bodyPr>
                <a:normAutofit/>
              </a:bodyPr>
              <a:lstStyle/>
              <a:p>
                <a:r>
                  <a:rPr lang="en-GB" dirty="0"/>
                  <a:t>Symmetric distribution: </a:t>
                </a:r>
                <a14:m>
                  <m:oMath xmlns:m="http://schemas.openxmlformats.org/officeDocument/2006/math">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𝑀𝑒</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𝑀𝑜</m:t>
                    </m:r>
                  </m:oMath>
                </a14:m>
                <a:endParaRPr lang="en-GB" dirty="0"/>
              </a:p>
              <a:p>
                <a:r>
                  <a:rPr lang="en-GB" dirty="0">
                    <a:ea typeface="Cambria Math" panose="02040503050406030204" pitchFamily="18" charset="0"/>
                  </a:rPr>
                  <a:t>Skewed to left: </a:t>
                </a:r>
                <a14:m>
                  <m:oMath xmlns:m="http://schemas.openxmlformats.org/officeDocument/2006/math">
                    <m:r>
                      <a:rPr lang="en-GB" i="1">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&lt;</m:t>
                    </m:r>
                    <m:r>
                      <a:rPr lang="en-GB" b="0" i="1" smtClean="0">
                        <a:latin typeface="Cambria Math" panose="02040503050406030204" pitchFamily="18" charset="0"/>
                        <a:ea typeface="Cambria Math" panose="02040503050406030204" pitchFamily="18" charset="0"/>
                      </a:rPr>
                      <m:t>𝑀𝑒</m:t>
                    </m:r>
                  </m:oMath>
                </a14:m>
                <a:endParaRPr lang="en-GB" dirty="0">
                  <a:ea typeface="Cambria Math" panose="02040503050406030204" pitchFamily="18" charset="0"/>
                </a:endParaRPr>
              </a:p>
              <a:p>
                <a:r>
                  <a:rPr lang="en-GB" dirty="0">
                    <a:ea typeface="Cambria Math" panose="02040503050406030204" pitchFamily="18" charset="0"/>
                  </a:rPr>
                  <a:t>Skewed to right: </a:t>
                </a:r>
                <a14:m>
                  <m:oMath xmlns:m="http://schemas.openxmlformats.org/officeDocument/2006/math">
                    <m:r>
                      <a:rPr lang="en-GB" i="1">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&gt;</m:t>
                    </m:r>
                    <m:r>
                      <a:rPr lang="en-GB" i="1">
                        <a:latin typeface="Cambria Math" panose="02040503050406030204" pitchFamily="18" charset="0"/>
                        <a:ea typeface="Cambria Math" panose="02040503050406030204" pitchFamily="18" charset="0"/>
                      </a:rPr>
                      <m:t>𝑀𝑒</m:t>
                    </m:r>
                  </m:oMath>
                </a14:m>
                <a:endParaRPr lang="en-GB" dirty="0">
                  <a:ea typeface="Cambria Math" panose="02040503050406030204" pitchFamily="18" charset="0"/>
                </a:endParaRPr>
              </a:p>
            </p:txBody>
          </p:sp>
        </mc:Choice>
        <mc:Fallback xmlns="">
          <p:sp>
            <p:nvSpPr>
              <p:cNvPr id="6" name="Content Placeholder 5">
                <a:extLst>
                  <a:ext uri="{FF2B5EF4-FFF2-40B4-BE49-F238E27FC236}">
                    <a16:creationId xmlns:a16="http://schemas.microsoft.com/office/drawing/2014/main" id="{E04B2885-F4E1-4522-A648-97CDA7209A67}"/>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SI">
                    <a:noFill/>
                  </a:rPr>
                  <a:t> </a:t>
                </a:r>
              </a:p>
            </p:txBody>
          </p:sp>
        </mc:Fallback>
      </mc:AlternateContent>
      <p:pic>
        <p:nvPicPr>
          <p:cNvPr id="3" name="Picture 2">
            <a:extLst>
              <a:ext uri="{FF2B5EF4-FFF2-40B4-BE49-F238E27FC236}">
                <a16:creationId xmlns:a16="http://schemas.microsoft.com/office/drawing/2014/main" id="{6C370F2A-97AB-40F8-A2E6-66CA22B70A5D}"/>
              </a:ext>
            </a:extLst>
          </p:cNvPr>
          <p:cNvPicPr>
            <a:picLocks noChangeAspect="1"/>
          </p:cNvPicPr>
          <p:nvPr/>
        </p:nvPicPr>
        <p:blipFill>
          <a:blip r:embed="rId3"/>
          <a:stretch>
            <a:fillRect/>
          </a:stretch>
        </p:blipFill>
        <p:spPr>
          <a:xfrm>
            <a:off x="1187767" y="3590925"/>
            <a:ext cx="8353425" cy="3267075"/>
          </a:xfrm>
          <a:prstGeom prst="rect">
            <a:avLst/>
          </a:prstGeom>
        </p:spPr>
      </p:pic>
    </p:spTree>
    <p:extLst>
      <p:ext uri="{BB962C8B-B14F-4D97-AF65-F5344CB8AC3E}">
        <p14:creationId xmlns:p14="http://schemas.microsoft.com/office/powerpoint/2010/main" val="216462028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Which measure of central tendency should you choose?</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28</a:t>
            </a:fld>
            <a:endParaRPr lang="en-SI"/>
          </a:p>
        </p:txBody>
      </p:sp>
      <p:sp>
        <p:nvSpPr>
          <p:cNvPr id="3" name="Content Placeholder 2">
            <a:extLst>
              <a:ext uri="{FF2B5EF4-FFF2-40B4-BE49-F238E27FC236}">
                <a16:creationId xmlns:a16="http://schemas.microsoft.com/office/drawing/2014/main" id="{2D378E66-7ADA-4695-8E1F-DE0394210D76}"/>
              </a:ext>
            </a:extLst>
          </p:cNvPr>
          <p:cNvSpPr>
            <a:spLocks noGrp="1"/>
          </p:cNvSpPr>
          <p:nvPr>
            <p:ph idx="1"/>
          </p:nvPr>
        </p:nvSpPr>
        <p:spPr/>
        <p:txBody>
          <a:bodyPr>
            <a:normAutofit fontScale="92500" lnSpcReduction="20000"/>
          </a:bodyPr>
          <a:lstStyle/>
          <a:p>
            <a:endParaRPr lang="en-GB" dirty="0"/>
          </a:p>
          <a:p>
            <a:endParaRPr lang="en-GB" dirty="0"/>
          </a:p>
          <a:p>
            <a:endParaRPr lang="en-GB" dirty="0"/>
          </a:p>
          <a:p>
            <a:endParaRPr lang="en-GB" dirty="0"/>
          </a:p>
          <a:p>
            <a:pPr marL="0" indent="0">
              <a:buNone/>
            </a:pPr>
            <a:endParaRPr lang="en-GB" dirty="0"/>
          </a:p>
          <a:p>
            <a:pPr marL="0" indent="0">
              <a:buNone/>
            </a:pPr>
            <a:r>
              <a:rPr lang="en-GB" dirty="0"/>
              <a:t>Note:</a:t>
            </a:r>
          </a:p>
          <a:p>
            <a:pPr lvl="1"/>
            <a:r>
              <a:rPr lang="en-GB" dirty="0"/>
              <a:t>In case of bimodal or polymodal distribution compute mode instead of median or mean</a:t>
            </a:r>
          </a:p>
          <a:p>
            <a:pPr lvl="1"/>
            <a:r>
              <a:rPr lang="en-GB" dirty="0"/>
              <a:t>When the distribution is very asymmetric or you have outliers, choose median instead of mean</a:t>
            </a:r>
          </a:p>
          <a:p>
            <a:pPr lvl="1"/>
            <a:r>
              <a:rPr lang="en-GB" dirty="0"/>
              <a:t>If the measure of central tendency will be used for further computation choose mean</a:t>
            </a:r>
          </a:p>
        </p:txBody>
      </p:sp>
      <p:graphicFrame>
        <p:nvGraphicFramePr>
          <p:cNvPr id="7" name="Content Placeholder 5">
            <a:extLst>
              <a:ext uri="{FF2B5EF4-FFF2-40B4-BE49-F238E27FC236}">
                <a16:creationId xmlns:a16="http://schemas.microsoft.com/office/drawing/2014/main" id="{B898200C-AB36-40E1-A100-B61C53584850}"/>
              </a:ext>
            </a:extLst>
          </p:cNvPr>
          <p:cNvGraphicFramePr>
            <a:graphicFrameLocks/>
          </p:cNvGraphicFramePr>
          <p:nvPr>
            <p:extLst>
              <p:ext uri="{D42A27DB-BD31-4B8C-83A1-F6EECF244321}">
                <p14:modId xmlns:p14="http://schemas.microsoft.com/office/powerpoint/2010/main" val="3021194803"/>
              </p:ext>
            </p:extLst>
          </p:nvPr>
        </p:nvGraphicFramePr>
        <p:xfrm>
          <a:off x="838200" y="1825625"/>
          <a:ext cx="10515600" cy="1828800"/>
        </p:xfrm>
        <a:graphic>
          <a:graphicData uri="http://schemas.openxmlformats.org/drawingml/2006/table">
            <a:tbl>
              <a:tblPr firstRow="1" bandRow="1">
                <a:tableStyleId>{93296810-A885-4BE3-A3E7-6D5BEEA58F35}</a:tableStyleId>
              </a:tblPr>
              <a:tblGrid>
                <a:gridCol w="3519488">
                  <a:extLst>
                    <a:ext uri="{9D8B030D-6E8A-4147-A177-3AD203B41FA5}">
                      <a16:colId xmlns:a16="http://schemas.microsoft.com/office/drawing/2014/main" val="2286688004"/>
                    </a:ext>
                  </a:extLst>
                </a:gridCol>
                <a:gridCol w="1749028">
                  <a:extLst>
                    <a:ext uri="{9D8B030D-6E8A-4147-A177-3AD203B41FA5}">
                      <a16:colId xmlns:a16="http://schemas.microsoft.com/office/drawing/2014/main" val="1363518550"/>
                    </a:ext>
                  </a:extLst>
                </a:gridCol>
                <a:gridCol w="1749028">
                  <a:extLst>
                    <a:ext uri="{9D8B030D-6E8A-4147-A177-3AD203B41FA5}">
                      <a16:colId xmlns:a16="http://schemas.microsoft.com/office/drawing/2014/main" val="1056569624"/>
                    </a:ext>
                  </a:extLst>
                </a:gridCol>
                <a:gridCol w="1749028">
                  <a:extLst>
                    <a:ext uri="{9D8B030D-6E8A-4147-A177-3AD203B41FA5}">
                      <a16:colId xmlns:a16="http://schemas.microsoft.com/office/drawing/2014/main" val="267501511"/>
                    </a:ext>
                  </a:extLst>
                </a:gridCol>
                <a:gridCol w="1749028">
                  <a:extLst>
                    <a:ext uri="{9D8B030D-6E8A-4147-A177-3AD203B41FA5}">
                      <a16:colId xmlns:a16="http://schemas.microsoft.com/office/drawing/2014/main" val="525478569"/>
                    </a:ext>
                  </a:extLst>
                </a:gridCol>
              </a:tblGrid>
              <a:tr h="370840">
                <a:tc>
                  <a:txBody>
                    <a:bodyPr/>
                    <a:lstStyle/>
                    <a:p>
                      <a:r>
                        <a:rPr lang="sl-SI" sz="2400" dirty="0"/>
                        <a:t>You can do/calculate</a:t>
                      </a:r>
                      <a:endParaRPr lang="en-SI" sz="2400" dirty="0"/>
                    </a:p>
                  </a:txBody>
                  <a:tcPr/>
                </a:tc>
                <a:tc>
                  <a:txBody>
                    <a:bodyPr/>
                    <a:lstStyle/>
                    <a:p>
                      <a:r>
                        <a:rPr lang="sl-SI" sz="2400" dirty="0"/>
                        <a:t>Nominal</a:t>
                      </a:r>
                      <a:endParaRPr lang="en-SI" sz="2400" dirty="0"/>
                    </a:p>
                  </a:txBody>
                  <a:tcPr/>
                </a:tc>
                <a:tc>
                  <a:txBody>
                    <a:bodyPr/>
                    <a:lstStyle/>
                    <a:p>
                      <a:r>
                        <a:rPr lang="sl-SI" sz="2400" dirty="0"/>
                        <a:t>Ordinal</a:t>
                      </a:r>
                      <a:endParaRPr lang="en-SI" sz="2400" dirty="0"/>
                    </a:p>
                  </a:txBody>
                  <a:tcPr/>
                </a:tc>
                <a:tc>
                  <a:txBody>
                    <a:bodyPr/>
                    <a:lstStyle/>
                    <a:p>
                      <a:r>
                        <a:rPr lang="sl-SI" sz="2400" dirty="0"/>
                        <a:t>Interval</a:t>
                      </a:r>
                      <a:endParaRPr lang="en-SI" sz="2400" dirty="0"/>
                    </a:p>
                  </a:txBody>
                  <a:tcPr/>
                </a:tc>
                <a:tc>
                  <a:txBody>
                    <a:bodyPr/>
                    <a:lstStyle/>
                    <a:p>
                      <a:r>
                        <a:rPr lang="sl-SI" sz="2400" dirty="0"/>
                        <a:t>Ratio</a:t>
                      </a:r>
                      <a:endParaRPr lang="en-SI" sz="2400" dirty="0"/>
                    </a:p>
                  </a:txBody>
                  <a:tcPr/>
                </a:tc>
                <a:extLst>
                  <a:ext uri="{0D108BD9-81ED-4DB2-BD59-A6C34878D82A}">
                    <a16:rowId xmlns:a16="http://schemas.microsoft.com/office/drawing/2014/main" val="3161300272"/>
                  </a:ext>
                </a:extLst>
              </a:tr>
              <a:tr h="370840">
                <a:tc>
                  <a:txBody>
                    <a:bodyPr/>
                    <a:lstStyle/>
                    <a:p>
                      <a:r>
                        <a:rPr lang="sl-SI" sz="2400" dirty="0"/>
                        <a:t>Mode</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extLst>
                  <a:ext uri="{0D108BD9-81ED-4DB2-BD59-A6C34878D82A}">
                    <a16:rowId xmlns:a16="http://schemas.microsoft.com/office/drawing/2014/main" val="3961229555"/>
                  </a:ext>
                </a:extLst>
              </a:tr>
              <a:tr h="370840">
                <a:tc>
                  <a:txBody>
                    <a:bodyPr/>
                    <a:lstStyle/>
                    <a:p>
                      <a:r>
                        <a:rPr lang="sl-SI" sz="2400" dirty="0"/>
                        <a:t>Median</a:t>
                      </a:r>
                      <a:endParaRPr lang="en-SI" sz="2400" dirty="0"/>
                    </a:p>
                  </a:txBody>
                  <a:tcPr/>
                </a:tc>
                <a:tc>
                  <a:txBody>
                    <a:bodyPr/>
                    <a:lstStyle/>
                    <a:p>
                      <a:pPr algn="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extLst>
                  <a:ext uri="{0D108BD9-81ED-4DB2-BD59-A6C34878D82A}">
                    <a16:rowId xmlns:a16="http://schemas.microsoft.com/office/drawing/2014/main" val="1903234703"/>
                  </a:ext>
                </a:extLst>
              </a:tr>
              <a:tr h="370840">
                <a:tc>
                  <a:txBody>
                    <a:bodyPr/>
                    <a:lstStyle/>
                    <a:p>
                      <a:r>
                        <a:rPr lang="sl-SI" sz="2400" dirty="0"/>
                        <a:t>Mean</a:t>
                      </a:r>
                      <a:endParaRPr lang="en-SI" sz="2400" dirty="0"/>
                    </a:p>
                  </a:txBody>
                  <a:tcPr/>
                </a:tc>
                <a:tc>
                  <a:txBody>
                    <a:bodyPr/>
                    <a:lstStyle/>
                    <a:p>
                      <a:pPr algn="r"/>
                      <a:endParaRPr lang="en-SI" sz="2400" dirty="0"/>
                    </a:p>
                  </a:txBody>
                  <a:tcPr/>
                </a:tc>
                <a:tc>
                  <a:txBody>
                    <a:bodyPr/>
                    <a:lstStyle/>
                    <a:p>
                      <a:pPr algn="r"/>
                      <a:endParaRPr lang="en-SI" sz="2400" dirty="0"/>
                    </a:p>
                  </a:txBody>
                  <a:tcPr/>
                </a:tc>
                <a:tc>
                  <a:txBody>
                    <a:bodyPr/>
                    <a:lstStyle/>
                    <a:p>
                      <a:pPr algn="r"/>
                      <a:r>
                        <a:rPr lang="en-SI" sz="2400" dirty="0">
                          <a:sym typeface="Wingdings 2" panose="05020102010507070707" pitchFamily="18" charset="2"/>
                        </a:rPr>
                        <a:t></a:t>
                      </a:r>
                      <a:endParaRPr lang="en-SI" sz="2400" dirty="0"/>
                    </a:p>
                  </a:txBody>
                  <a:tcPr/>
                </a:tc>
                <a:tc>
                  <a:txBody>
                    <a:bodyPr/>
                    <a:lstStyle/>
                    <a:p>
                      <a:pPr algn="r"/>
                      <a:r>
                        <a:rPr lang="en-SI" sz="2400" dirty="0">
                          <a:sym typeface="Wingdings 2" panose="05020102010507070707" pitchFamily="18" charset="2"/>
                        </a:rPr>
                        <a:t></a:t>
                      </a:r>
                      <a:endParaRPr lang="en-SI" sz="2400" dirty="0"/>
                    </a:p>
                  </a:txBody>
                  <a:tcPr/>
                </a:tc>
                <a:extLst>
                  <a:ext uri="{0D108BD9-81ED-4DB2-BD59-A6C34878D82A}">
                    <a16:rowId xmlns:a16="http://schemas.microsoft.com/office/drawing/2014/main" val="3841382871"/>
                  </a:ext>
                </a:extLst>
              </a:tr>
            </a:tbl>
          </a:graphicData>
        </a:graphic>
      </p:graphicFrame>
    </p:spTree>
    <p:extLst>
      <p:ext uri="{BB962C8B-B14F-4D97-AF65-F5344CB8AC3E}">
        <p14:creationId xmlns:p14="http://schemas.microsoft.com/office/powerpoint/2010/main" val="262909967"/>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Measures of variability (dispersion)</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dirty="0"/>
              <a:t>The extent to which values differ between themselves and differ and deviate from the mean</a:t>
            </a:r>
          </a:p>
          <a:p>
            <a:r>
              <a:rPr lang="en-GB" b="1" dirty="0"/>
              <a:t>Absolute measures </a:t>
            </a:r>
            <a:r>
              <a:rPr lang="en-GB" dirty="0"/>
              <a:t>(range, interquartile range, mean/median absolute deviation, variance and standard deviation) </a:t>
            </a:r>
          </a:p>
          <a:p>
            <a:r>
              <a:rPr lang="en-GB" b="1" noProof="0" dirty="0"/>
              <a:t>Relative measures </a:t>
            </a:r>
            <a:r>
              <a:rPr lang="en-GB" noProof="0" dirty="0"/>
              <a:t>(absolute measure divided by corresponding measure of central tendency) are computed only for ratio variables; we use them when we want to compare:</a:t>
            </a:r>
          </a:p>
          <a:p>
            <a:pPr lvl="1"/>
            <a:r>
              <a:rPr lang="en-GB" dirty="0"/>
              <a:t>two distributions with a very different value for the same central tendency measure;</a:t>
            </a:r>
          </a:p>
          <a:p>
            <a:pPr lvl="1"/>
            <a:r>
              <a:rPr lang="en-GB" noProof="0" dirty="0"/>
              <a:t>two variables with different measurement units.</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29</a:t>
            </a:fld>
            <a:endParaRPr lang="en-SI"/>
          </a:p>
        </p:txBody>
      </p:sp>
    </p:spTree>
    <p:extLst>
      <p:ext uri="{BB962C8B-B14F-4D97-AF65-F5344CB8AC3E}">
        <p14:creationId xmlns:p14="http://schemas.microsoft.com/office/powerpoint/2010/main" val="3063582299"/>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Organizing data</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noProof="0" dirty="0"/>
              <a:t>Frequency distribution (absolute and relative)</a:t>
            </a:r>
          </a:p>
          <a:p>
            <a:r>
              <a:rPr lang="en-GB" dirty="0"/>
              <a:t>Cumulative frequency</a:t>
            </a:r>
          </a:p>
          <a:p>
            <a:r>
              <a:rPr lang="en-GB" noProof="0" dirty="0"/>
              <a:t>Grouped frequency distribution</a:t>
            </a:r>
          </a:p>
          <a:p>
            <a:r>
              <a:rPr lang="en-GB" dirty="0"/>
              <a:t>Graphic representation of frequency distributions</a:t>
            </a:r>
          </a:p>
          <a:p>
            <a:pPr lvl="1"/>
            <a:r>
              <a:rPr lang="en-GB" noProof="0" dirty="0"/>
              <a:t>For nominal</a:t>
            </a:r>
            <a:r>
              <a:rPr lang="en-GB" dirty="0"/>
              <a:t> and ordinal variables</a:t>
            </a:r>
          </a:p>
          <a:p>
            <a:pPr lvl="1"/>
            <a:r>
              <a:rPr lang="en-GB" noProof="0" dirty="0"/>
              <a:t>For interval </a:t>
            </a:r>
            <a:r>
              <a:rPr lang="en-GB" dirty="0"/>
              <a:t>and ratio variables</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a:t>
            </a:fld>
            <a:endParaRPr lang="en-SI"/>
          </a:p>
        </p:txBody>
      </p:sp>
    </p:spTree>
    <p:extLst>
      <p:ext uri="{BB962C8B-B14F-4D97-AF65-F5344CB8AC3E}">
        <p14:creationId xmlns:p14="http://schemas.microsoft.com/office/powerpoint/2010/main" val="402695708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Range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dirty="0"/>
                  <a:t>The difference between the minimum and maximum value</a:t>
                </a:r>
              </a:p>
              <a:p>
                <a:r>
                  <a:rPr lang="en-GB" dirty="0"/>
                  <a:t>The greater the variability, the greater the range:</a:t>
                </a:r>
                <a:br>
                  <a:rPr lang="en-GB" dirty="0"/>
                </a:br>
                <a:endParaRPr lang="en-GB"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𝑅</m:t>
                      </m:r>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𝑚𝑎𝑥</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𝑚𝑖𝑛</m:t>
                          </m:r>
                        </m:sub>
                      </m:sSub>
                    </m:oMath>
                  </m:oMathPara>
                </a14:m>
                <a:endParaRPr lang="en-GB" b="0" dirty="0"/>
              </a:p>
              <a:p>
                <a:pPr marL="0" indent="0">
                  <a:buNone/>
                </a:pPr>
                <a:endParaRPr lang="en-GB" noProof="0" dirty="0"/>
              </a:p>
              <a:p>
                <a:r>
                  <a:rPr lang="en-GB" dirty="0"/>
                  <a:t>Relative range</a:t>
                </a:r>
                <a:endParaRPr lang="en-GB"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GB" i="1" smtClean="0">
                              <a:latin typeface="Cambria Math" panose="02040503050406030204" pitchFamily="18" charset="0"/>
                            </a:rPr>
                          </m:ctrlPr>
                        </m:fPr>
                        <m:num>
                          <m:r>
                            <a:rPr lang="en-GB" b="0" i="1" smtClean="0">
                              <a:latin typeface="Cambria Math" panose="02040503050406030204" pitchFamily="18" charset="0"/>
                            </a:rPr>
                            <m:t>2</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i="1">
                                  <a:latin typeface="Cambria Math" panose="02040503050406030204" pitchFamily="18" charset="0"/>
                                </a:rPr>
                                <m:t>𝑚𝑎𝑥</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i="1">
                                  <a:latin typeface="Cambria Math" panose="02040503050406030204" pitchFamily="18" charset="0"/>
                                </a:rPr>
                                <m:t>𝑚𝑖𝑛</m:t>
                              </m:r>
                            </m:sub>
                          </m:sSub>
                          <m:r>
                            <a:rPr lang="en-GB" b="0" i="1" smtClean="0">
                              <a:latin typeface="Cambria Math" panose="02040503050406030204" pitchFamily="18" charset="0"/>
                            </a:rPr>
                            <m:t>)</m:t>
                          </m:r>
                        </m:num>
                        <m:den>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i="1">
                                  <a:latin typeface="Cambria Math" panose="02040503050406030204" pitchFamily="18" charset="0"/>
                                </a:rPr>
                                <m:t>𝑚𝑎𝑥</m:t>
                              </m:r>
                            </m:sub>
                          </m:sSub>
                          <m:r>
                            <a:rPr lang="en-GB" b="0" i="1" smtClean="0">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𝑥</m:t>
                              </m:r>
                            </m:e>
                            <m:sub>
                              <m:r>
                                <a:rPr lang="en-GB" i="1">
                                  <a:latin typeface="Cambria Math" panose="02040503050406030204" pitchFamily="18" charset="0"/>
                                </a:rPr>
                                <m:t>𝑚𝑖𝑛</m:t>
                              </m:r>
                            </m:sub>
                          </m:sSub>
                        </m:den>
                      </m:f>
                    </m:oMath>
                  </m:oMathPara>
                </a14:m>
                <a:endParaRPr lang="en-GB" dirty="0"/>
              </a:p>
              <a:p>
                <a:pPr marL="0" indent="0">
                  <a:buNone/>
                </a:pPr>
                <a:endParaRPr lang="en-GB" noProof="0"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30</a:t>
            </a:fld>
            <a:endParaRPr lang="en-SI"/>
          </a:p>
        </p:txBody>
      </p:sp>
    </p:spTree>
    <p:extLst>
      <p:ext uri="{BB962C8B-B14F-4D97-AF65-F5344CB8AC3E}">
        <p14:creationId xmlns:p14="http://schemas.microsoft.com/office/powerpoint/2010/main" val="1315948308"/>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Interquartile range</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dirty="0"/>
                  <a:t>Half the distance between the first and third quartile</a:t>
                </a:r>
              </a:p>
              <a:p>
                <a:r>
                  <a:rPr lang="en-GB" dirty="0"/>
                  <a:t>It measures the variability around the median</a:t>
                </a:r>
              </a:p>
              <a:p>
                <a:r>
                  <a:rPr lang="en-GB" dirty="0"/>
                  <a:t>The greater the variability, the greater the interquartile range:</a:t>
                </a:r>
                <a:br>
                  <a:rPr lang="en-GB" dirty="0"/>
                </a:br>
                <a:endParaRPr lang="en-GB"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b="0" i="1" smtClean="0">
                          <a:latin typeface="Cambria Math" panose="02040503050406030204" pitchFamily="18" charset="0"/>
                        </a:rPr>
                        <m:t>𝑄</m:t>
                      </m:r>
                      <m:r>
                        <a:rPr lang="en-GB" i="1">
                          <a:latin typeface="Cambria Math" panose="02040503050406030204" pitchFamily="18" charset="0"/>
                        </a:rPr>
                        <m:t>=</m:t>
                      </m:r>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b="0" i="1" smtClean="0">
                                  <a:latin typeface="Cambria Math" panose="02040503050406030204" pitchFamily="18" charset="0"/>
                                </a:rPr>
                                <m:t>𝑄</m:t>
                              </m:r>
                            </m:e>
                            <m:sub>
                              <m:r>
                                <a:rPr lang="en-GB" b="0" i="1" smtClean="0">
                                  <a:latin typeface="Cambria Math" panose="02040503050406030204" pitchFamily="18" charset="0"/>
                                </a:rPr>
                                <m:t>3</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b="0" i="1" smtClean="0">
                                  <a:latin typeface="Cambria Math" panose="02040503050406030204" pitchFamily="18" charset="0"/>
                                </a:rPr>
                                <m:t>𝑄</m:t>
                              </m:r>
                            </m:e>
                            <m:sub>
                              <m:r>
                                <a:rPr lang="en-GB" b="0" i="1" smtClean="0">
                                  <a:latin typeface="Cambria Math" panose="02040503050406030204" pitchFamily="18" charset="0"/>
                                </a:rPr>
                                <m:t>1</m:t>
                              </m:r>
                            </m:sub>
                          </m:sSub>
                        </m:num>
                        <m:den>
                          <m:r>
                            <a:rPr lang="en-GB" b="0" i="1" smtClean="0">
                              <a:latin typeface="Cambria Math" panose="02040503050406030204" pitchFamily="18" charset="0"/>
                            </a:rPr>
                            <m:t>2</m:t>
                          </m:r>
                        </m:den>
                      </m:f>
                    </m:oMath>
                  </m:oMathPara>
                </a14:m>
                <a:endParaRPr lang="en-GB" b="0" dirty="0"/>
              </a:p>
              <a:p>
                <a:pPr marL="0" indent="0">
                  <a:buNone/>
                </a:pPr>
                <a:endParaRPr lang="en-GB" noProof="0" dirty="0"/>
              </a:p>
              <a:p>
                <a:r>
                  <a:rPr lang="en-GB" dirty="0"/>
                  <a:t>Relative interquartile range</a:t>
                </a:r>
                <a:endParaRPr lang="en-GB"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i="1">
                                  <a:latin typeface="Cambria Math" panose="02040503050406030204" pitchFamily="18" charset="0"/>
                                </a:rPr>
                                <m:t>𝑄</m:t>
                              </m:r>
                            </m:e>
                            <m:sub>
                              <m:r>
                                <a:rPr lang="en-GB" i="1">
                                  <a:latin typeface="Cambria Math" panose="02040503050406030204" pitchFamily="18" charset="0"/>
                                </a:rPr>
                                <m:t>3</m:t>
                              </m:r>
                            </m:sub>
                          </m:sSub>
                          <m:r>
                            <a:rPr lang="en-GB" i="1">
                              <a:latin typeface="Cambria Math" panose="02040503050406030204" pitchFamily="18" charset="0"/>
                            </a:rPr>
                            <m:t>−</m:t>
                          </m:r>
                          <m:sSub>
                            <m:sSubPr>
                              <m:ctrlPr>
                                <a:rPr lang="en-GB" i="1">
                                  <a:latin typeface="Cambria Math" panose="02040503050406030204" pitchFamily="18" charset="0"/>
                                </a:rPr>
                              </m:ctrlPr>
                            </m:sSubPr>
                            <m:e>
                              <m:r>
                                <a:rPr lang="en-GB" i="1">
                                  <a:latin typeface="Cambria Math" panose="02040503050406030204" pitchFamily="18" charset="0"/>
                                </a:rPr>
                                <m:t>𝑄</m:t>
                              </m:r>
                            </m:e>
                            <m:sub>
                              <m:r>
                                <a:rPr lang="en-GB" i="1">
                                  <a:latin typeface="Cambria Math" panose="02040503050406030204" pitchFamily="18" charset="0"/>
                                </a:rPr>
                                <m:t>1</m:t>
                              </m:r>
                            </m:sub>
                          </m:sSub>
                        </m:num>
                        <m:den>
                          <m:r>
                            <a:rPr lang="en-GB" i="1">
                              <a:latin typeface="Cambria Math" panose="02040503050406030204" pitchFamily="18" charset="0"/>
                            </a:rPr>
                            <m:t>2</m:t>
                          </m:r>
                          <m:r>
                            <a:rPr lang="en-GB"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𝑀𝑒</m:t>
                          </m:r>
                        </m:den>
                      </m:f>
                    </m:oMath>
                  </m:oMathPara>
                </a14:m>
                <a:endParaRPr lang="en-GB" dirty="0"/>
              </a:p>
              <a:p>
                <a:pPr marL="0" indent="0">
                  <a:buNone/>
                </a:pPr>
                <a:endParaRPr lang="en-GB" noProof="0"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blipFill>
                <a:blip r:embed="rId2"/>
                <a:stretch>
                  <a:fillRect l="-1043"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31</a:t>
            </a:fld>
            <a:endParaRPr lang="en-SI"/>
          </a:p>
        </p:txBody>
      </p:sp>
    </p:spTree>
    <p:extLst>
      <p:ext uri="{BB962C8B-B14F-4D97-AF65-F5344CB8AC3E}">
        <p14:creationId xmlns:p14="http://schemas.microsoft.com/office/powerpoint/2010/main" val="236513398"/>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Median/Mean absolute deviation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sz="half" idx="1"/>
              </p:nvPr>
            </p:nvSpPr>
            <p:spPr>
              <a:xfrm>
                <a:off x="838200" y="1825625"/>
                <a:ext cx="5257800" cy="4351338"/>
              </a:xfrm>
            </p:spPr>
            <p:txBody>
              <a:bodyPr>
                <a:normAutofit lnSpcReduction="10000"/>
              </a:bodyPr>
              <a:lstStyle/>
              <a:p>
                <a:r>
                  <a:rPr lang="en-GB" dirty="0"/>
                  <a:t>Average deviation from median</a:t>
                </a:r>
              </a:p>
              <a:p>
                <a:r>
                  <a:rPr lang="en-GB" dirty="0"/>
                  <a:t>Measures the variability around the median; the greater the variability, the greater the deviation:</a:t>
                </a:r>
                <a:br>
                  <a:rPr lang="en-GB" dirty="0"/>
                </a:br>
                <a14:m>
                  <m:oMath xmlns:m="http://schemas.openxmlformats.org/officeDocument/2006/math">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𝐴𝐷</m:t>
                        </m:r>
                      </m:e>
                      <m:sub>
                        <m:r>
                          <a:rPr lang="en-GB" b="0" i="1" smtClean="0">
                            <a:latin typeface="Cambria Math" panose="02040503050406030204" pitchFamily="18" charset="0"/>
                            <a:ea typeface="Cambria Math" panose="02040503050406030204" pitchFamily="18" charset="0"/>
                          </a:rPr>
                          <m:t>𝑀𝑒</m:t>
                        </m:r>
                      </m:sub>
                    </m:sSub>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1</m:t>
                        </m:r>
                      </m:num>
                      <m:den>
                        <m:r>
                          <a:rPr lang="en-GB" i="1">
                            <a:latin typeface="Cambria Math" panose="02040503050406030204" pitchFamily="18" charset="0"/>
                            <a:ea typeface="Cambria Math" panose="02040503050406030204" pitchFamily="18" charset="0"/>
                          </a:rPr>
                          <m:t>𝑁</m:t>
                        </m:r>
                      </m:den>
                    </m:f>
                    <m:nary>
                      <m:naryPr>
                        <m:chr m:val="∑"/>
                        <m:ctrlPr>
                          <a:rPr lang="en-GB" i="1">
                            <a:latin typeface="Cambria Math" panose="02040503050406030204" pitchFamily="18" charset="0"/>
                            <a:ea typeface="Cambria Math" panose="02040503050406030204" pitchFamily="18" charset="0"/>
                          </a:rPr>
                        </m:ctrlPr>
                      </m:naryPr>
                      <m:sub>
                        <m:r>
                          <m:rPr>
                            <m:brk m:alnAt="23"/>
                          </m:rPr>
                          <a:rPr lang="en-GB" i="1">
                            <a:latin typeface="Cambria Math" panose="02040503050406030204" pitchFamily="18" charset="0"/>
                            <a:ea typeface="Cambria Math" panose="02040503050406030204" pitchFamily="18" charset="0"/>
                          </a:rPr>
                          <m:t>𝑖</m:t>
                        </m:r>
                        <m:r>
                          <a:rPr lang="en-GB" i="1">
                            <a:latin typeface="Cambria Math" panose="02040503050406030204" pitchFamily="18" charset="0"/>
                            <a:ea typeface="Cambria Math" panose="02040503050406030204" pitchFamily="18" charset="0"/>
                          </a:rPr>
                          <m:t>=1</m:t>
                        </m:r>
                      </m:sub>
                      <m:sup>
                        <m:r>
                          <a:rPr lang="en-GB" i="1">
                            <a:latin typeface="Cambria Math" panose="02040503050406030204" pitchFamily="18" charset="0"/>
                            <a:ea typeface="Cambria Math" panose="02040503050406030204" pitchFamily="18" charset="0"/>
                          </a:rPr>
                          <m:t>𝑁</m:t>
                        </m:r>
                      </m:sup>
                      <m:e>
                        <m:d>
                          <m:dPr>
                            <m:begChr m:val="|"/>
                            <m:endChr m:val="|"/>
                            <m:ctrlPr>
                              <a:rPr lang="en-GB" i="1" smtClean="0">
                                <a:latin typeface="Cambria Math" panose="02040503050406030204" pitchFamily="18" charset="0"/>
                                <a:ea typeface="Cambria Math" panose="02040503050406030204" pitchFamily="18" charset="0"/>
                              </a:rPr>
                            </m:ctrlPr>
                          </m:dPr>
                          <m:e>
                            <m:sSub>
                              <m:sSubPr>
                                <m:ctrlPr>
                                  <a:rPr lang="en-GB" i="1">
                                    <a:latin typeface="Cambria Math" panose="02040503050406030204" pitchFamily="18" charset="0"/>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𝑥</m:t>
                                </m:r>
                              </m:e>
                              <m:sub>
                                <m:r>
                                  <a:rPr lang="en-GB" i="1">
                                    <a:latin typeface="Cambria Math" panose="02040503050406030204" pitchFamily="18" charset="0"/>
                                    <a:ea typeface="Cambria Math" panose="02040503050406030204" pitchFamily="18" charset="0"/>
                                  </a:rPr>
                                  <m:t>𝑖</m:t>
                                </m:r>
                              </m:sub>
                            </m:sSub>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𝑀𝑒</m:t>
                            </m:r>
                          </m:e>
                        </m:d>
                      </m:e>
                    </m:nary>
                    <m:r>
                      <a:rPr lang="en-GB" i="1">
                        <a:latin typeface="Cambria Math" panose="02040503050406030204" pitchFamily="18" charset="0"/>
                        <a:ea typeface="Cambria Math" panose="02040503050406030204" pitchFamily="18" charset="0"/>
                      </a:rPr>
                      <m:t> </m:t>
                    </m:r>
                  </m:oMath>
                </a14:m>
                <a:endParaRPr lang="en-GB" i="1" dirty="0">
                  <a:latin typeface="Cambria Math" panose="02040503050406030204" pitchFamily="18" charset="0"/>
                  <a:ea typeface="Cambria Math" panose="02040503050406030204" pitchFamily="18" charset="0"/>
                </a:endParaRPr>
              </a:p>
              <a:p>
                <a:endParaRPr lang="en-GB" i="1" dirty="0">
                  <a:latin typeface="Cambria Math" panose="02040503050406030204" pitchFamily="18" charset="0"/>
                  <a:ea typeface="Cambria Math" panose="02040503050406030204" pitchFamily="18" charset="0"/>
                </a:endParaRPr>
              </a:p>
              <a:p>
                <a:r>
                  <a:rPr lang="en-GB" dirty="0"/>
                  <a:t>Relative interquartile range:</a:t>
                </a:r>
                <a:r>
                  <a:rPr lang="en-GB" i="1" dirty="0">
                    <a:latin typeface="Cambria Math" panose="02040503050406030204" pitchFamily="18" charset="0"/>
                  </a:rPr>
                  <a:t> </a:t>
                </a:r>
                <a14:m>
                  <m:oMath xmlns:m="http://schemas.openxmlformats.org/officeDocument/2006/math">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b="0" i="1" smtClean="0">
                                <a:latin typeface="Cambria Math" panose="02040503050406030204" pitchFamily="18" charset="0"/>
                              </a:rPr>
                              <m:t>𝐴𝐷</m:t>
                            </m:r>
                          </m:e>
                          <m:sub>
                            <m:r>
                              <a:rPr lang="en-GB" b="0" i="1" smtClean="0">
                                <a:latin typeface="Cambria Math" panose="02040503050406030204" pitchFamily="18" charset="0"/>
                              </a:rPr>
                              <m:t>𝑀𝑒</m:t>
                            </m:r>
                          </m:sub>
                        </m:sSub>
                      </m:num>
                      <m:den>
                        <m:r>
                          <a:rPr lang="en-GB" b="0" i="1" smtClean="0">
                            <a:latin typeface="Cambria Math" panose="02040503050406030204" pitchFamily="18" charset="0"/>
                            <a:ea typeface="Cambria Math" panose="02040503050406030204" pitchFamily="18" charset="0"/>
                          </a:rPr>
                          <m:t>𝑀𝑒</m:t>
                        </m:r>
                      </m:den>
                    </m:f>
                  </m:oMath>
                </a14:m>
                <a:endParaRPr lang="en-GB" dirty="0"/>
              </a:p>
              <a:p>
                <a:pPr marL="0" indent="0">
                  <a:buNone/>
                </a:pPr>
                <a:endParaRPr lang="en-GB" noProof="0" dirty="0"/>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sz="half" idx="1"/>
              </p:nvPr>
            </p:nvSpPr>
            <p:spPr>
              <a:xfrm>
                <a:off x="838200" y="1825625"/>
                <a:ext cx="5257800" cy="4351338"/>
              </a:xfrm>
              <a:blipFill>
                <a:blip r:embed="rId2"/>
                <a:stretch>
                  <a:fillRect l="-2088" t="-3081"/>
                </a:stretch>
              </a:blipFill>
            </p:spPr>
            <p:txBody>
              <a:bodyPr/>
              <a:lstStyle/>
              <a:p>
                <a:r>
                  <a:rPr lang="en-SI">
                    <a:noFill/>
                  </a:rPr>
                  <a:t> </a:t>
                </a:r>
              </a:p>
            </p:txBody>
          </p:sp>
        </mc:Fallback>
      </mc:AlternateContent>
      <mc:AlternateContent xmlns:mc="http://schemas.openxmlformats.org/markup-compatibility/2006" xmlns:a14="http://schemas.microsoft.com/office/drawing/2010/main">
        <mc:Choice Requires="a14">
          <p:sp>
            <p:nvSpPr>
              <p:cNvPr id="8" name="Content Placeholder 7">
                <a:extLst>
                  <a:ext uri="{FF2B5EF4-FFF2-40B4-BE49-F238E27FC236}">
                    <a16:creationId xmlns:a16="http://schemas.microsoft.com/office/drawing/2014/main" id="{E54AA8D0-C92C-4F22-AA5E-0193F2F36FD9}"/>
                  </a:ext>
                </a:extLst>
              </p:cNvPr>
              <p:cNvSpPr>
                <a:spLocks noGrp="1"/>
              </p:cNvSpPr>
              <p:nvPr>
                <p:ph sz="half" idx="2"/>
              </p:nvPr>
            </p:nvSpPr>
            <p:spPr>
              <a:xfrm>
                <a:off x="6172200" y="1825625"/>
                <a:ext cx="5181600" cy="4351338"/>
              </a:xfrm>
            </p:spPr>
            <p:txBody>
              <a:bodyPr>
                <a:normAutofit lnSpcReduction="10000"/>
              </a:bodyPr>
              <a:lstStyle/>
              <a:p>
                <a:r>
                  <a:rPr lang="en-GB" dirty="0"/>
                  <a:t>Average deviation from mean</a:t>
                </a:r>
              </a:p>
              <a:p>
                <a:r>
                  <a:rPr lang="en-GB" dirty="0"/>
                  <a:t>Measures the variability around the mean; the greater the variability, the greater the deviation:</a:t>
                </a:r>
              </a:p>
              <a:p>
                <a:pPr marL="0" indent="0">
                  <a:buNone/>
                </a:pPr>
                <a14:m>
                  <m:oMathPara xmlns:m="http://schemas.openxmlformats.org/officeDocument/2006/math">
                    <m:oMathParaPr>
                      <m:jc m:val="centerGroup"/>
                    </m:oMathParaPr>
                    <m:oMath xmlns:m="http://schemas.openxmlformats.org/officeDocument/2006/math">
                      <m:sSub>
                        <m:sSubPr>
                          <m:ctrlPr>
                            <a:rPr lang="en-GB" i="1">
                              <a:latin typeface="Cambria Math" panose="02040503050406030204" pitchFamily="18" charset="0"/>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𝐴𝐷</m:t>
                          </m:r>
                        </m:e>
                        <m:sub>
                          <m:r>
                            <a:rPr lang="en-GB" i="1" smtClean="0">
                              <a:latin typeface="Cambria Math" panose="02040503050406030204" pitchFamily="18" charset="0"/>
                              <a:ea typeface="Cambria Math" panose="02040503050406030204" pitchFamily="18" charset="0"/>
                            </a:rPr>
                            <m:t>𝜇</m:t>
                          </m:r>
                        </m:sub>
                      </m:sSub>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1</m:t>
                          </m:r>
                        </m:num>
                        <m:den>
                          <m:r>
                            <a:rPr lang="en-GB" i="1">
                              <a:latin typeface="Cambria Math" panose="02040503050406030204" pitchFamily="18" charset="0"/>
                              <a:ea typeface="Cambria Math" panose="02040503050406030204" pitchFamily="18" charset="0"/>
                            </a:rPr>
                            <m:t>𝑁</m:t>
                          </m:r>
                        </m:den>
                      </m:f>
                      <m:nary>
                        <m:naryPr>
                          <m:chr m:val="∑"/>
                          <m:ctrlPr>
                            <a:rPr lang="en-GB" i="1">
                              <a:latin typeface="Cambria Math" panose="02040503050406030204" pitchFamily="18" charset="0"/>
                              <a:ea typeface="Cambria Math" panose="02040503050406030204" pitchFamily="18" charset="0"/>
                            </a:rPr>
                          </m:ctrlPr>
                        </m:naryPr>
                        <m:sub>
                          <m:r>
                            <m:rPr>
                              <m:brk m:alnAt="23"/>
                            </m:rPr>
                            <a:rPr lang="en-GB" i="1">
                              <a:latin typeface="Cambria Math" panose="02040503050406030204" pitchFamily="18" charset="0"/>
                              <a:ea typeface="Cambria Math" panose="02040503050406030204" pitchFamily="18" charset="0"/>
                            </a:rPr>
                            <m:t>𝑖</m:t>
                          </m:r>
                          <m:r>
                            <a:rPr lang="en-GB" i="1">
                              <a:latin typeface="Cambria Math" panose="02040503050406030204" pitchFamily="18" charset="0"/>
                              <a:ea typeface="Cambria Math" panose="02040503050406030204" pitchFamily="18" charset="0"/>
                            </a:rPr>
                            <m:t>=1</m:t>
                          </m:r>
                        </m:sub>
                        <m:sup>
                          <m:r>
                            <a:rPr lang="en-GB" i="1">
                              <a:latin typeface="Cambria Math" panose="02040503050406030204" pitchFamily="18" charset="0"/>
                              <a:ea typeface="Cambria Math" panose="02040503050406030204" pitchFamily="18" charset="0"/>
                            </a:rPr>
                            <m:t>𝑁</m:t>
                          </m:r>
                        </m:sup>
                        <m:e>
                          <m:d>
                            <m:dPr>
                              <m:begChr m:val="|"/>
                              <m:endChr m:val="|"/>
                              <m:ctrlPr>
                                <a:rPr lang="en-GB" i="1">
                                  <a:latin typeface="Cambria Math" panose="02040503050406030204" pitchFamily="18" charset="0"/>
                                  <a:ea typeface="Cambria Math" panose="02040503050406030204" pitchFamily="18" charset="0"/>
                                </a:rPr>
                              </m:ctrlPr>
                            </m:dPr>
                            <m:e>
                              <m:sSub>
                                <m:sSubPr>
                                  <m:ctrlPr>
                                    <a:rPr lang="en-GB" i="1">
                                      <a:latin typeface="Cambria Math" panose="02040503050406030204" pitchFamily="18" charset="0"/>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𝑥</m:t>
                                  </m:r>
                                </m:e>
                                <m:sub>
                                  <m:r>
                                    <a:rPr lang="en-GB" i="1">
                                      <a:latin typeface="Cambria Math" panose="02040503050406030204" pitchFamily="18" charset="0"/>
                                      <a:ea typeface="Cambria Math" panose="02040503050406030204" pitchFamily="18" charset="0"/>
                                    </a:rPr>
                                    <m:t>𝑖</m:t>
                                  </m:r>
                                </m:sub>
                              </m:sSub>
                              <m:r>
                                <a:rPr lang="en-GB" i="1">
                                  <a:latin typeface="Cambria Math" panose="02040503050406030204" pitchFamily="18" charset="0"/>
                                  <a:ea typeface="Cambria Math" panose="02040503050406030204" pitchFamily="18" charset="0"/>
                                </a:rPr>
                                <m:t>−</m:t>
                              </m:r>
                              <m:r>
                                <a:rPr lang="en-GB" i="1" smtClean="0">
                                  <a:latin typeface="Cambria Math" panose="02040503050406030204" pitchFamily="18" charset="0"/>
                                  <a:ea typeface="Cambria Math" panose="02040503050406030204" pitchFamily="18" charset="0"/>
                                </a:rPr>
                                <m:t>𝜇</m:t>
                              </m:r>
                            </m:e>
                          </m:d>
                        </m:e>
                      </m:nary>
                    </m:oMath>
                  </m:oMathPara>
                </a14:m>
                <a:endParaRPr lang="en-GB" i="1" dirty="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ea typeface="Cambria Math" panose="02040503050406030204" pitchFamily="18" charset="0"/>
                        </a:rPr>
                        <m:t> </m:t>
                      </m:r>
                    </m:oMath>
                  </m:oMathPara>
                </a14:m>
                <a:endParaRPr lang="en-GB" i="1" dirty="0">
                  <a:latin typeface="Cambria Math" panose="02040503050406030204" pitchFamily="18" charset="0"/>
                  <a:ea typeface="Cambria Math" panose="02040503050406030204" pitchFamily="18" charset="0"/>
                </a:endParaRPr>
              </a:p>
              <a:p>
                <a:r>
                  <a:rPr lang="en-GB" dirty="0"/>
                  <a:t>Relative interquartile range: </a:t>
                </a:r>
                <a14:m>
                  <m:oMath xmlns:m="http://schemas.openxmlformats.org/officeDocument/2006/math">
                    <m:f>
                      <m:fPr>
                        <m:ctrlPr>
                          <a:rPr lang="en-GB" i="1">
                            <a:latin typeface="Cambria Math" panose="02040503050406030204" pitchFamily="18" charset="0"/>
                          </a:rPr>
                        </m:ctrlPr>
                      </m:fPr>
                      <m:num>
                        <m:sSub>
                          <m:sSubPr>
                            <m:ctrlPr>
                              <a:rPr lang="en-GB" i="1">
                                <a:latin typeface="Cambria Math" panose="02040503050406030204" pitchFamily="18" charset="0"/>
                              </a:rPr>
                            </m:ctrlPr>
                          </m:sSubPr>
                          <m:e>
                            <m:r>
                              <a:rPr lang="en-GB" i="1">
                                <a:latin typeface="Cambria Math" panose="02040503050406030204" pitchFamily="18" charset="0"/>
                              </a:rPr>
                              <m:t>𝐴𝐷</m:t>
                            </m:r>
                          </m:e>
                          <m:sub>
                            <m:r>
                              <a:rPr lang="en-GB" i="1" smtClean="0">
                                <a:latin typeface="Cambria Math" panose="02040503050406030204" pitchFamily="18" charset="0"/>
                                <a:ea typeface="Cambria Math" panose="02040503050406030204" pitchFamily="18" charset="0"/>
                              </a:rPr>
                              <m:t>𝜇</m:t>
                            </m:r>
                          </m:sub>
                        </m:sSub>
                      </m:num>
                      <m:den>
                        <m:r>
                          <a:rPr lang="en-GB" i="1" smtClean="0">
                            <a:latin typeface="Cambria Math" panose="02040503050406030204" pitchFamily="18" charset="0"/>
                            <a:ea typeface="Cambria Math" panose="02040503050406030204" pitchFamily="18" charset="0"/>
                          </a:rPr>
                          <m:t>𝜇</m:t>
                        </m:r>
                      </m:den>
                    </m:f>
                  </m:oMath>
                </a14:m>
                <a:endParaRPr lang="en-GB" dirty="0"/>
              </a:p>
            </p:txBody>
          </p:sp>
        </mc:Choice>
        <mc:Fallback xmlns="">
          <p:sp>
            <p:nvSpPr>
              <p:cNvPr id="8" name="Content Placeholder 7">
                <a:extLst>
                  <a:ext uri="{FF2B5EF4-FFF2-40B4-BE49-F238E27FC236}">
                    <a16:creationId xmlns:a16="http://schemas.microsoft.com/office/drawing/2014/main" id="{E54AA8D0-C92C-4F22-AA5E-0193F2F36FD9}"/>
                  </a:ext>
                </a:extLst>
              </p:cNvPr>
              <p:cNvSpPr>
                <a:spLocks noGrp="1" noRot="1" noChangeAspect="1" noMove="1" noResize="1" noEditPoints="1" noAdjustHandles="1" noChangeArrowheads="1" noChangeShapeType="1" noTextEdit="1"/>
              </p:cNvSpPr>
              <p:nvPr>
                <p:ph sz="half" idx="2"/>
              </p:nvPr>
            </p:nvSpPr>
            <p:spPr>
              <a:xfrm>
                <a:off x="6172200" y="1825625"/>
                <a:ext cx="5181600" cy="4351338"/>
              </a:xfrm>
              <a:blipFill>
                <a:blip r:embed="rId3"/>
                <a:stretch>
                  <a:fillRect l="-2118" t="-3081" r="-353"/>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32</a:t>
            </a:fld>
            <a:endParaRPr lang="en-SI"/>
          </a:p>
        </p:txBody>
      </p:sp>
    </p:spTree>
    <p:extLst>
      <p:ext uri="{BB962C8B-B14F-4D97-AF65-F5344CB8AC3E}">
        <p14:creationId xmlns:p14="http://schemas.microsoft.com/office/powerpoint/2010/main" val="1088997284"/>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Variance and standard deviation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fontScale="92500" lnSpcReduction="10000"/>
              </a:bodyPr>
              <a:lstStyle/>
              <a:p>
                <a:r>
                  <a:rPr lang="en-GB" dirty="0"/>
                  <a:t>Standard (typical, normal) deviation of values from the arithmetic mean</a:t>
                </a:r>
              </a:p>
              <a:p>
                <a:r>
                  <a:rPr lang="en-GB" dirty="0"/>
                  <a:t>Measures the variability around the arithmetic mean</a:t>
                </a:r>
              </a:p>
              <a:p>
                <a:r>
                  <a:rPr lang="en-GB" dirty="0"/>
                  <a:t>The greater the variability, the greater the variance and standard variation:</a:t>
                </a:r>
                <a:endParaRPr lang="en-GB" b="0"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sSup>
                        <m:sSupPr>
                          <m:ctrlPr>
                            <a:rPr lang="en-GB" i="1" smtClean="0">
                              <a:latin typeface="Cambria Math" panose="02040503050406030204" pitchFamily="18" charset="0"/>
                              <a:ea typeface="Cambria Math" panose="02040503050406030204" pitchFamily="18" charset="0"/>
                            </a:rPr>
                          </m:ctrlPr>
                        </m:sSupPr>
                        <m:e>
                          <m:r>
                            <a:rPr lang="en-GB" i="1" smtClean="0">
                              <a:latin typeface="Cambria Math" panose="02040503050406030204" pitchFamily="18" charset="0"/>
                              <a:ea typeface="Cambria Math" panose="02040503050406030204" pitchFamily="18" charset="0"/>
                            </a:rPr>
                            <m:t>𝜎</m:t>
                          </m:r>
                        </m:e>
                        <m:sup>
                          <m:r>
                            <a:rPr lang="en-GB" b="0" i="1" smtClean="0">
                              <a:latin typeface="Cambria Math" panose="02040503050406030204" pitchFamily="18" charset="0"/>
                              <a:ea typeface="Cambria Math" panose="02040503050406030204" pitchFamily="18" charset="0"/>
                            </a:rPr>
                            <m:t>2</m:t>
                          </m:r>
                        </m:sup>
                      </m:sSup>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1</m:t>
                          </m:r>
                        </m:num>
                        <m:den>
                          <m:r>
                            <a:rPr lang="en-GB" i="1">
                              <a:latin typeface="Cambria Math" panose="02040503050406030204" pitchFamily="18" charset="0"/>
                              <a:ea typeface="Cambria Math" panose="02040503050406030204" pitchFamily="18" charset="0"/>
                            </a:rPr>
                            <m:t>𝑁</m:t>
                          </m:r>
                        </m:den>
                      </m:f>
                      <m:nary>
                        <m:naryPr>
                          <m:chr m:val="∑"/>
                          <m:ctrlPr>
                            <a:rPr lang="en-GB" i="1">
                              <a:latin typeface="Cambria Math" panose="02040503050406030204" pitchFamily="18" charset="0"/>
                              <a:ea typeface="Cambria Math" panose="02040503050406030204" pitchFamily="18" charset="0"/>
                            </a:rPr>
                          </m:ctrlPr>
                        </m:naryPr>
                        <m:sub>
                          <m:r>
                            <m:rPr>
                              <m:brk m:alnAt="23"/>
                            </m:rPr>
                            <a:rPr lang="en-GB" i="1">
                              <a:latin typeface="Cambria Math" panose="02040503050406030204" pitchFamily="18" charset="0"/>
                              <a:ea typeface="Cambria Math" panose="02040503050406030204" pitchFamily="18" charset="0"/>
                            </a:rPr>
                            <m:t>𝑖</m:t>
                          </m:r>
                          <m:r>
                            <a:rPr lang="en-GB" i="1">
                              <a:latin typeface="Cambria Math" panose="02040503050406030204" pitchFamily="18" charset="0"/>
                              <a:ea typeface="Cambria Math" panose="02040503050406030204" pitchFamily="18" charset="0"/>
                            </a:rPr>
                            <m:t>=1</m:t>
                          </m:r>
                        </m:sub>
                        <m:sup>
                          <m:r>
                            <a:rPr lang="en-GB" i="1">
                              <a:latin typeface="Cambria Math" panose="02040503050406030204" pitchFamily="18" charset="0"/>
                              <a:ea typeface="Cambria Math" panose="02040503050406030204" pitchFamily="18" charset="0"/>
                            </a:rPr>
                            <m:t>𝑁</m:t>
                          </m:r>
                        </m:sup>
                        <m:e>
                          <m:sSup>
                            <m:sSupPr>
                              <m:ctrlPr>
                                <a:rPr lang="en-GB"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m:t>
                              </m:r>
                              <m:sSub>
                                <m:sSubPr>
                                  <m:ctrlPr>
                                    <a:rPr lang="en-GB" b="0"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𝑥</m:t>
                                  </m:r>
                                </m:e>
                                <m:sub>
                                  <m:r>
                                    <a:rPr lang="en-GB" b="0" i="1" smtClean="0">
                                      <a:latin typeface="Cambria Math" panose="02040503050406030204" pitchFamily="18" charset="0"/>
                                      <a:ea typeface="Cambria Math" panose="02040503050406030204" pitchFamily="18" charset="0"/>
                                    </a:rPr>
                                    <m:t>𝑖</m:t>
                                  </m:r>
                                </m:sub>
                              </m:sSub>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m:t>
                              </m:r>
                            </m:e>
                            <m:sup>
                              <m:r>
                                <a:rPr lang="en-GB" b="0" i="1" smtClean="0">
                                  <a:latin typeface="Cambria Math" panose="02040503050406030204" pitchFamily="18" charset="0"/>
                                  <a:ea typeface="Cambria Math" panose="02040503050406030204" pitchFamily="18" charset="0"/>
                                </a:rPr>
                                <m:t>2</m:t>
                              </m:r>
                            </m:sup>
                          </m:sSup>
                        </m:e>
                      </m:nary>
                    </m:oMath>
                  </m:oMathPara>
                </a14:m>
                <a:endParaRPr lang="en-GB" dirty="0">
                  <a:ea typeface="Cambria Math" panose="02040503050406030204" pitchFamily="18" charset="0"/>
                </a:endParaRPr>
              </a:p>
              <a:p>
                <a:pPr marL="0" indent="0">
                  <a:buNone/>
                </a:pPr>
                <a:endParaRPr lang="en-GB" i="1" dirty="0">
                  <a:latin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i="1" noProof="0" smtClean="0">
                          <a:latin typeface="Cambria Math" panose="02040503050406030204" pitchFamily="18" charset="0"/>
                          <a:ea typeface="Cambria Math" panose="02040503050406030204" pitchFamily="18" charset="0"/>
                        </a:rPr>
                        <m:t>𝜎</m:t>
                      </m:r>
                      <m:r>
                        <a:rPr lang="en-GB" b="0" i="1" noProof="0" smtClean="0">
                          <a:latin typeface="Cambria Math" panose="02040503050406030204" pitchFamily="18" charset="0"/>
                          <a:ea typeface="Cambria Math" panose="02040503050406030204" pitchFamily="18" charset="0"/>
                        </a:rPr>
                        <m:t>=</m:t>
                      </m:r>
                      <m:rad>
                        <m:radPr>
                          <m:degHide m:val="on"/>
                          <m:ctrlPr>
                            <a:rPr lang="en-GB" b="0" i="1" noProof="0" smtClean="0">
                              <a:latin typeface="Cambria Math" panose="02040503050406030204" pitchFamily="18" charset="0"/>
                              <a:ea typeface="Cambria Math" panose="02040503050406030204" pitchFamily="18" charset="0"/>
                            </a:rPr>
                          </m:ctrlPr>
                        </m:radPr>
                        <m:deg/>
                        <m:e>
                          <m:sSup>
                            <m:sSupPr>
                              <m:ctrlPr>
                                <a:rPr lang="en-GB" i="1">
                                  <a:latin typeface="Cambria Math" panose="02040503050406030204" pitchFamily="18" charset="0"/>
                                  <a:ea typeface="Cambria Math" panose="02040503050406030204" pitchFamily="18" charset="0"/>
                                </a:rPr>
                              </m:ctrlPr>
                            </m:sSupPr>
                            <m:e>
                              <m:r>
                                <a:rPr lang="en-GB" i="1">
                                  <a:latin typeface="Cambria Math" panose="02040503050406030204" pitchFamily="18" charset="0"/>
                                  <a:ea typeface="Cambria Math" panose="02040503050406030204" pitchFamily="18" charset="0"/>
                                </a:rPr>
                                <m:t>𝜎</m:t>
                              </m:r>
                            </m:e>
                            <m:sup>
                              <m:r>
                                <a:rPr lang="en-GB" i="1">
                                  <a:latin typeface="Cambria Math" panose="02040503050406030204" pitchFamily="18" charset="0"/>
                                  <a:ea typeface="Cambria Math" panose="02040503050406030204" pitchFamily="18" charset="0"/>
                                </a:rPr>
                                <m:t>2</m:t>
                              </m:r>
                            </m:sup>
                          </m:sSup>
                        </m:e>
                      </m:rad>
                    </m:oMath>
                  </m:oMathPara>
                </a14:m>
                <a:endParaRPr lang="en-GB" b="0" noProof="0" dirty="0">
                  <a:ea typeface="Cambria Math" panose="02040503050406030204" pitchFamily="18" charset="0"/>
                </a:endParaRPr>
              </a:p>
              <a:p>
                <a:pPr marL="0" indent="0">
                  <a:buNone/>
                </a:pPr>
                <a:endParaRPr lang="en-GB" noProof="0" dirty="0"/>
              </a:p>
              <a:p>
                <a:pPr marL="0" indent="0">
                  <a:buNone/>
                </a:pPr>
                <a:r>
                  <a:rPr lang="en-GB" u="sng" dirty="0"/>
                  <a:t>Example:</a:t>
                </a:r>
                <a:r>
                  <a:rPr lang="en-GB" dirty="0"/>
                  <a:t> 4 5 6 	</a:t>
                </a:r>
                <a14:m>
                  <m:oMath xmlns:m="http://schemas.openxmlformats.org/officeDocument/2006/math">
                    <m:sSup>
                      <m:sSupPr>
                        <m:ctrlPr>
                          <a:rPr lang="en-GB" i="1">
                            <a:latin typeface="Cambria Math" panose="02040503050406030204" pitchFamily="18" charset="0"/>
                            <a:ea typeface="Cambria Math" panose="02040503050406030204" pitchFamily="18" charset="0"/>
                          </a:rPr>
                        </m:ctrlPr>
                      </m:sSupPr>
                      <m:e>
                        <m:r>
                          <a:rPr lang="en-GB" i="1">
                            <a:latin typeface="Cambria Math" panose="02040503050406030204" pitchFamily="18" charset="0"/>
                            <a:ea typeface="Cambria Math" panose="02040503050406030204" pitchFamily="18" charset="0"/>
                          </a:rPr>
                          <m:t>𝜎</m:t>
                        </m:r>
                      </m:e>
                      <m:sup>
                        <m:r>
                          <a:rPr lang="en-GB" i="1">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sSup>
                          <m:sSupPr>
                            <m:ctrlPr>
                              <a:rPr lang="en-GB"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(4−5)</m:t>
                            </m:r>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(5−5)</m:t>
                            </m:r>
                          </m:e>
                          <m:sup>
                            <m:r>
                              <a:rPr lang="en-GB" b="0" i="1" smtClean="0">
                                <a:latin typeface="Cambria Math" panose="02040503050406030204" pitchFamily="18" charset="0"/>
                                <a:ea typeface="Cambria Math" panose="02040503050406030204" pitchFamily="18" charset="0"/>
                              </a:rPr>
                              <m:t>2</m:t>
                            </m:r>
                          </m:sup>
                        </m:sSup>
                        <m:r>
                          <a:rPr lang="en-GB" b="0" i="1" smtClean="0">
                            <a:latin typeface="Cambria Math" panose="02040503050406030204" pitchFamily="18" charset="0"/>
                            <a:ea typeface="Cambria Math" panose="02040503050406030204" pitchFamily="18" charset="0"/>
                          </a:rPr>
                          <m:t>+</m:t>
                        </m:r>
                        <m:sSup>
                          <m:sSupPr>
                            <m:ctrlPr>
                              <a:rPr lang="en-GB" b="0" i="1" smtClean="0">
                                <a:latin typeface="Cambria Math" panose="02040503050406030204" pitchFamily="18" charset="0"/>
                                <a:ea typeface="Cambria Math" panose="02040503050406030204" pitchFamily="18" charset="0"/>
                              </a:rPr>
                            </m:ctrlPr>
                          </m:sSupPr>
                          <m:e>
                            <m:r>
                              <a:rPr lang="en-GB" b="0" i="1" smtClean="0">
                                <a:latin typeface="Cambria Math" panose="02040503050406030204" pitchFamily="18" charset="0"/>
                                <a:ea typeface="Cambria Math" panose="02040503050406030204" pitchFamily="18" charset="0"/>
                              </a:rPr>
                              <m:t>(6−5)</m:t>
                            </m:r>
                          </m:e>
                          <m:sup>
                            <m:r>
                              <a:rPr lang="en-GB" b="0" i="1" smtClean="0">
                                <a:latin typeface="Cambria Math" panose="02040503050406030204" pitchFamily="18" charset="0"/>
                                <a:ea typeface="Cambria Math" panose="02040503050406030204" pitchFamily="18" charset="0"/>
                              </a:rPr>
                              <m:t>2</m:t>
                            </m:r>
                          </m:sup>
                        </m:sSup>
                      </m:num>
                      <m:den>
                        <m:r>
                          <a:rPr lang="en-GB" i="1">
                            <a:latin typeface="Cambria Math" panose="02040503050406030204" pitchFamily="18" charset="0"/>
                            <a:ea typeface="Cambria Math" panose="02040503050406030204" pitchFamily="18" charset="0"/>
                          </a:rPr>
                          <m:t>3</m:t>
                        </m:r>
                      </m:den>
                    </m:f>
                    <m:r>
                      <a:rPr lang="en-GB" i="1">
                        <a:latin typeface="Cambria Math" panose="02040503050406030204" pitchFamily="18" charset="0"/>
                        <a:ea typeface="Cambria Math" panose="02040503050406030204" pitchFamily="18" charset="0"/>
                      </a:rPr>
                      <m:t>=</m:t>
                    </m:r>
                  </m:oMath>
                </a14:m>
                <a:r>
                  <a:rPr lang="en-GB" dirty="0">
                    <a:ea typeface="Cambria Math" panose="02040503050406030204" pitchFamily="18" charset="0"/>
                  </a:rPr>
                  <a:t>0.667	 </a:t>
                </a:r>
                <a14:m>
                  <m:oMath xmlns:m="http://schemas.openxmlformats.org/officeDocument/2006/math">
                    <m:r>
                      <a:rPr lang="en-GB" i="1" smtClean="0">
                        <a:latin typeface="Cambria Math" panose="02040503050406030204" pitchFamily="18" charset="0"/>
                        <a:ea typeface="Cambria Math" panose="02040503050406030204" pitchFamily="18" charset="0"/>
                      </a:rPr>
                      <m:t>𝜎</m:t>
                    </m:r>
                    <m:r>
                      <a:rPr lang="en-GB" i="1">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0.816</m:t>
                    </m:r>
                  </m:oMath>
                </a14:m>
                <a:endParaRPr lang="en-GB" dirty="0">
                  <a:ea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blipFill>
                <a:blip r:embed="rId2"/>
                <a:stretch>
                  <a:fillRect l="-1043" t="-2801" b="-280"/>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33</a:t>
            </a:fld>
            <a:endParaRPr lang="en-SI"/>
          </a:p>
        </p:txBody>
      </p:sp>
    </p:spTree>
    <p:extLst>
      <p:ext uri="{BB962C8B-B14F-4D97-AF65-F5344CB8AC3E}">
        <p14:creationId xmlns:p14="http://schemas.microsoft.com/office/powerpoint/2010/main" val="3438406278"/>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normAutofit/>
          </a:bodyPr>
          <a:lstStyle/>
          <a:p>
            <a:r>
              <a:rPr lang="en-GB" noProof="0" dirty="0">
                <a:solidFill>
                  <a:schemeClr val="accent6"/>
                </a:solidFill>
              </a:rPr>
              <a:t>Computing the variance and standard deviation for a frequency distribution</a:t>
            </a:r>
          </a:p>
        </p:txBody>
      </p:sp>
      <mc:AlternateContent xmlns:mc="http://schemas.openxmlformats.org/markup-compatibility/2006" xmlns:a14="http://schemas.microsoft.com/office/drawing/2010/main">
        <mc:Choice Requires="a14">
          <p:sp>
            <p:nvSpPr>
              <p:cNvPr id="6" name="Content Placeholder 5">
                <a:extLst>
                  <a:ext uri="{FF2B5EF4-FFF2-40B4-BE49-F238E27FC236}">
                    <a16:creationId xmlns:a16="http://schemas.microsoft.com/office/drawing/2014/main" id="{E04B2885-F4E1-4522-A648-97CDA7209A67}"/>
                  </a:ext>
                </a:extLst>
              </p:cNvPr>
              <p:cNvSpPr>
                <a:spLocks noGrp="1"/>
              </p:cNvSpPr>
              <p:nvPr>
                <p:ph sz="half" idx="1"/>
              </p:nvPr>
            </p:nvSpPr>
            <p:spPr>
              <a:xfrm>
                <a:off x="838199" y="1825625"/>
                <a:ext cx="4893366" cy="4351338"/>
              </a:xfrm>
            </p:spPr>
            <p:txBody>
              <a:bodyPr>
                <a:normAutofit fontScale="92500" lnSpcReduction="20000"/>
              </a:bodyPr>
              <a:lstStyle/>
              <a:p>
                <a:pPr marL="0" indent="0">
                  <a:buNone/>
                </a:pPr>
                <a14:m>
                  <m:oMathPara xmlns:m="http://schemas.openxmlformats.org/officeDocument/2006/math">
                    <m:oMathParaPr>
                      <m:jc m:val="centerGroup"/>
                    </m:oMathParaPr>
                    <m:oMath xmlns:m="http://schemas.openxmlformats.org/officeDocument/2006/math">
                      <m:sSup>
                        <m:sSupPr>
                          <m:ctrlPr>
                            <a:rPr lang="en-GB" i="1" smtClean="0">
                              <a:latin typeface="Cambria Math" panose="02040503050406030204" pitchFamily="18" charset="0"/>
                              <a:ea typeface="Cambria Math" panose="02040503050406030204" pitchFamily="18" charset="0"/>
                            </a:rPr>
                          </m:ctrlPr>
                        </m:sSupPr>
                        <m:e>
                          <m:r>
                            <a:rPr lang="en-GB" i="1">
                              <a:latin typeface="Cambria Math" panose="02040503050406030204" pitchFamily="18" charset="0"/>
                              <a:ea typeface="Cambria Math" panose="02040503050406030204" pitchFamily="18" charset="0"/>
                            </a:rPr>
                            <m:t>𝜎</m:t>
                          </m:r>
                        </m:e>
                        <m:sup>
                          <m:r>
                            <a:rPr lang="en-GB" i="1">
                              <a:latin typeface="Cambria Math" panose="02040503050406030204" pitchFamily="18" charset="0"/>
                              <a:ea typeface="Cambria Math" panose="02040503050406030204" pitchFamily="18" charset="0"/>
                            </a:rPr>
                            <m:t>2</m:t>
                          </m:r>
                        </m:sup>
                      </m:sSup>
                      <m:r>
                        <a:rPr lang="en-GB" i="1">
                          <a:latin typeface="Cambria Math" panose="02040503050406030204" pitchFamily="18" charset="0"/>
                          <a:ea typeface="Cambria Math" panose="02040503050406030204" pitchFamily="18" charset="0"/>
                        </a:rPr>
                        <m:t>=</m:t>
                      </m:r>
                      <m:f>
                        <m:fPr>
                          <m:ctrlPr>
                            <a:rPr lang="en-GB" i="1">
                              <a:latin typeface="Cambria Math" panose="02040503050406030204" pitchFamily="18" charset="0"/>
                              <a:ea typeface="Cambria Math" panose="02040503050406030204" pitchFamily="18" charset="0"/>
                            </a:rPr>
                          </m:ctrlPr>
                        </m:fPr>
                        <m:num>
                          <m:r>
                            <a:rPr lang="en-GB" i="1">
                              <a:latin typeface="Cambria Math" panose="02040503050406030204" pitchFamily="18" charset="0"/>
                              <a:ea typeface="Cambria Math" panose="02040503050406030204" pitchFamily="18" charset="0"/>
                            </a:rPr>
                            <m:t>1</m:t>
                          </m:r>
                        </m:num>
                        <m:den>
                          <m:r>
                            <a:rPr lang="en-GB" i="1">
                              <a:latin typeface="Cambria Math" panose="02040503050406030204" pitchFamily="18" charset="0"/>
                              <a:ea typeface="Cambria Math" panose="02040503050406030204" pitchFamily="18" charset="0"/>
                            </a:rPr>
                            <m:t>𝑁</m:t>
                          </m:r>
                        </m:den>
                      </m:f>
                      <m:nary>
                        <m:naryPr>
                          <m:chr m:val="∑"/>
                          <m:ctrlPr>
                            <a:rPr lang="en-GB" i="1">
                              <a:latin typeface="Cambria Math" panose="02040503050406030204" pitchFamily="18" charset="0"/>
                              <a:ea typeface="Cambria Math" panose="02040503050406030204" pitchFamily="18" charset="0"/>
                            </a:rPr>
                          </m:ctrlPr>
                        </m:naryPr>
                        <m:sub>
                          <m:r>
                            <m:rPr>
                              <m:brk m:alnAt="23"/>
                            </m:rPr>
                            <a:rPr lang="en-GB" i="1">
                              <a:latin typeface="Cambria Math" panose="02040503050406030204" pitchFamily="18" charset="0"/>
                              <a:ea typeface="Cambria Math" panose="02040503050406030204" pitchFamily="18" charset="0"/>
                            </a:rPr>
                            <m:t>𝑖</m:t>
                          </m:r>
                          <m:r>
                            <a:rPr lang="en-GB" i="1">
                              <a:latin typeface="Cambria Math" panose="02040503050406030204" pitchFamily="18" charset="0"/>
                              <a:ea typeface="Cambria Math" panose="02040503050406030204" pitchFamily="18" charset="0"/>
                            </a:rPr>
                            <m:t>=1</m:t>
                          </m:r>
                        </m:sub>
                        <m:sup>
                          <m:r>
                            <a:rPr lang="en-GB" i="1">
                              <a:latin typeface="Cambria Math" panose="02040503050406030204" pitchFamily="18" charset="0"/>
                              <a:ea typeface="Cambria Math" panose="02040503050406030204" pitchFamily="18" charset="0"/>
                            </a:rPr>
                            <m:t>𝑁</m:t>
                          </m:r>
                        </m:sup>
                        <m:e>
                          <m:sSup>
                            <m:sSupPr>
                              <m:ctrlPr>
                                <a:rPr lang="en-GB" i="1">
                                  <a:latin typeface="Cambria Math" panose="02040503050406030204" pitchFamily="18" charset="0"/>
                                  <a:ea typeface="Cambria Math" panose="02040503050406030204" pitchFamily="18" charset="0"/>
                                </a:rPr>
                              </m:ctrlPr>
                            </m:sSupPr>
                            <m:e>
                              <m:r>
                                <a:rPr lang="en-GB" i="1">
                                  <a:latin typeface="Cambria Math" panose="02040503050406030204" pitchFamily="18" charset="0"/>
                                  <a:ea typeface="Cambria Math" panose="02040503050406030204" pitchFamily="18" charset="0"/>
                                </a:rPr>
                                <m:t>(</m:t>
                              </m:r>
                              <m:sSub>
                                <m:sSubPr>
                                  <m:ctrlPr>
                                    <a:rPr lang="en-GB" i="1">
                                      <a:latin typeface="Cambria Math" panose="02040503050406030204" pitchFamily="18" charset="0"/>
                                      <a:ea typeface="Cambria Math" panose="02040503050406030204" pitchFamily="18" charset="0"/>
                                    </a:rPr>
                                  </m:ctrlPr>
                                </m:sSubPr>
                                <m:e>
                                  <m:r>
                                    <a:rPr lang="en-GB" i="1">
                                      <a:latin typeface="Cambria Math" panose="02040503050406030204" pitchFamily="18" charset="0"/>
                                      <a:ea typeface="Cambria Math" panose="02040503050406030204" pitchFamily="18" charset="0"/>
                                    </a:rPr>
                                    <m:t>𝑥</m:t>
                                  </m:r>
                                </m:e>
                                <m:sub>
                                  <m:r>
                                    <a:rPr lang="en-GB" i="1">
                                      <a:latin typeface="Cambria Math" panose="02040503050406030204" pitchFamily="18" charset="0"/>
                                      <a:ea typeface="Cambria Math" panose="02040503050406030204" pitchFamily="18" charset="0"/>
                                    </a:rPr>
                                    <m:t>𝑖</m:t>
                                  </m:r>
                                </m:sub>
                              </m:sSub>
                              <m:r>
                                <a:rPr lang="en-GB" i="1">
                                  <a:latin typeface="Cambria Math" panose="02040503050406030204" pitchFamily="18" charset="0"/>
                                  <a:ea typeface="Cambria Math" panose="02040503050406030204" pitchFamily="18" charset="0"/>
                                </a:rPr>
                                <m:t>−</m:t>
                              </m:r>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m:t>
                              </m:r>
                            </m:e>
                            <m:sup>
                              <m:r>
                                <a:rPr lang="en-GB" i="1">
                                  <a:latin typeface="Cambria Math" panose="02040503050406030204" pitchFamily="18" charset="0"/>
                                  <a:ea typeface="Cambria Math" panose="02040503050406030204" pitchFamily="18" charset="0"/>
                                </a:rPr>
                                <m:t>2</m:t>
                              </m:r>
                            </m:sup>
                          </m:sSup>
                          <m:r>
                            <a:rPr lang="en-GB" i="1" smtClean="0">
                              <a:latin typeface="Cambria Math" panose="02040503050406030204" pitchFamily="18" charset="0"/>
                              <a:ea typeface="Cambria Math" panose="02040503050406030204" pitchFamily="18" charset="0"/>
                            </a:rPr>
                            <m:t>∙</m:t>
                          </m:r>
                          <m:sSub>
                            <m:sSubPr>
                              <m:ctrlPr>
                                <a:rPr lang="en-GB" i="1" smtClean="0">
                                  <a:latin typeface="Cambria Math" panose="02040503050406030204" pitchFamily="18" charset="0"/>
                                  <a:ea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𝑓</m:t>
                              </m:r>
                            </m:e>
                            <m:sub>
                              <m:r>
                                <a:rPr lang="en-GB" b="0" i="1" smtClean="0">
                                  <a:latin typeface="Cambria Math" panose="02040503050406030204" pitchFamily="18" charset="0"/>
                                  <a:ea typeface="Cambria Math" panose="02040503050406030204" pitchFamily="18" charset="0"/>
                                </a:rPr>
                                <m:t>𝑖</m:t>
                              </m:r>
                            </m:sub>
                          </m:sSub>
                        </m:e>
                      </m:nary>
                    </m:oMath>
                  </m:oMathPara>
                </a14:m>
                <a:endParaRPr lang="en-GB" u="sng" dirty="0"/>
              </a:p>
              <a:p>
                <a:pPr marL="0" indent="0">
                  <a:buNone/>
                </a:pPr>
                <a:endParaRPr lang="en-GB" u="sng" dirty="0"/>
              </a:p>
              <a:p>
                <a:pPr marL="0" indent="0">
                  <a:buNone/>
                </a:pPr>
                <a:r>
                  <a:rPr lang="en-GB" u="sng" dirty="0"/>
                  <a:t>Example:</a:t>
                </a:r>
                <a:r>
                  <a:rPr lang="en-GB" dirty="0"/>
                  <a:t> houseold size</a:t>
                </a:r>
              </a:p>
              <a:p>
                <a:pPr marL="0" indent="0">
                  <a:buNone/>
                </a:pPr>
                <a14:m>
                  <m:oMathPara xmlns:m="http://schemas.openxmlformats.org/officeDocument/2006/math">
                    <m:oMathParaPr>
                      <m:jc m:val="centerGroup"/>
                    </m:oMathParaPr>
                    <m:oMath xmlns:m="http://schemas.openxmlformats.org/officeDocument/2006/math">
                      <m:sSup>
                        <m:sSupPr>
                          <m:ctrlPr>
                            <a:rPr lang="en-GB" i="1">
                              <a:latin typeface="Cambria Math" panose="02040503050406030204" pitchFamily="18" charset="0"/>
                              <a:ea typeface="Cambria Math" panose="02040503050406030204" pitchFamily="18" charset="0"/>
                            </a:rPr>
                          </m:ctrlPr>
                        </m:sSupPr>
                        <m:e>
                          <m:r>
                            <a:rPr lang="en-GB" i="1">
                              <a:latin typeface="Cambria Math" panose="02040503050406030204" pitchFamily="18" charset="0"/>
                              <a:ea typeface="Cambria Math" panose="02040503050406030204" pitchFamily="18" charset="0"/>
                            </a:rPr>
                            <m:t>𝜎</m:t>
                          </m:r>
                        </m:e>
                        <m:sup>
                          <m:r>
                            <a:rPr lang="en-GB" i="1">
                              <a:latin typeface="Cambria Math" panose="02040503050406030204" pitchFamily="18" charset="0"/>
                              <a:ea typeface="Cambria Math" panose="02040503050406030204" pitchFamily="18" charset="0"/>
                            </a:rPr>
                            <m:t>2</m:t>
                          </m:r>
                        </m:sup>
                      </m:sSup>
                      <m:r>
                        <a:rPr lang="en-GB" i="1">
                          <a:latin typeface="Cambria Math" panose="02040503050406030204" pitchFamily="18" charset="0"/>
                          <a:ea typeface="Cambria Math" panose="02040503050406030204" pitchFamily="18" charset="0"/>
                        </a:rPr>
                        <m:t>=</m:t>
                      </m:r>
                      <m:f>
                        <m:fPr>
                          <m:ctrlPr>
                            <a:rPr lang="en-GB" i="1" smtClean="0">
                              <a:latin typeface="Cambria Math" panose="02040503050406030204" pitchFamily="18" charset="0"/>
                              <a:ea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230.32</m:t>
                          </m:r>
                        </m:num>
                        <m:den>
                          <m:r>
                            <a:rPr lang="en-GB" b="0" i="1" smtClean="0">
                              <a:latin typeface="Cambria Math" panose="02040503050406030204" pitchFamily="18" charset="0"/>
                              <a:ea typeface="Cambria Math" panose="02040503050406030204" pitchFamily="18" charset="0"/>
                            </a:rPr>
                            <m:t>50</m:t>
                          </m:r>
                        </m:den>
                      </m:f>
                      <m:r>
                        <a:rPr lang="en-GB" b="0" i="1" smtClean="0">
                          <a:latin typeface="Cambria Math" panose="02040503050406030204" pitchFamily="18" charset="0"/>
                          <a:ea typeface="Cambria Math" panose="02040503050406030204" pitchFamily="18" charset="0"/>
                        </a:rPr>
                        <m:t>=4.51</m:t>
                      </m:r>
                    </m:oMath>
                  </m:oMathPara>
                </a14:m>
                <a:endParaRPr lang="en-GB" b="0" i="1" dirty="0">
                  <a:latin typeface="Cambria Math" panose="02040503050406030204" pitchFamily="18" charset="0"/>
                  <a:ea typeface="Cambria Math" panose="02040503050406030204" pitchFamily="18" charset="0"/>
                </a:endParaRPr>
              </a:p>
              <a:p>
                <a:pPr marL="0" indent="0">
                  <a:buNone/>
                </a:pPr>
                <a14:m>
                  <m:oMathPara xmlns:m="http://schemas.openxmlformats.org/officeDocument/2006/math">
                    <m:oMathParaPr>
                      <m:jc m:val="centerGroup"/>
                    </m:oMathParaPr>
                    <m:oMath xmlns:m="http://schemas.openxmlformats.org/officeDocument/2006/math">
                      <m:r>
                        <a:rPr lang="en-GB" i="1">
                          <a:latin typeface="Cambria Math" panose="02040503050406030204" pitchFamily="18" charset="0"/>
                          <a:ea typeface="Cambria Math" panose="02040503050406030204" pitchFamily="18" charset="0"/>
                        </a:rPr>
                        <m:t>𝜎</m:t>
                      </m:r>
                      <m:r>
                        <a:rPr lang="en-GB" b="0" i="1" smtClean="0">
                          <a:latin typeface="Cambria Math" panose="02040503050406030204" pitchFamily="18" charset="0"/>
                          <a:ea typeface="Cambria Math" panose="02040503050406030204" pitchFamily="18" charset="0"/>
                        </a:rPr>
                        <m:t>=2.15</m:t>
                      </m:r>
                    </m:oMath>
                  </m:oMathPara>
                </a14:m>
                <a:endParaRPr lang="en-GB" b="0" dirty="0">
                  <a:ea typeface="Cambria Math" panose="02040503050406030204" pitchFamily="18" charset="0"/>
                </a:endParaRPr>
              </a:p>
              <a:p>
                <a:pPr marL="0" indent="0">
                  <a:buNone/>
                </a:pPr>
                <a:br>
                  <a:rPr lang="en-GB" u="sng" dirty="0"/>
                </a:br>
                <a:r>
                  <a:rPr lang="en-GB" dirty="0"/>
                  <a:t>Note: the above formula gives only an approximation of the variance and standard deviation.</a:t>
                </a:r>
              </a:p>
            </p:txBody>
          </p:sp>
        </mc:Choice>
        <mc:Fallback xmlns="">
          <p:sp>
            <p:nvSpPr>
              <p:cNvPr id="6" name="Content Placeholder 5">
                <a:extLst>
                  <a:ext uri="{FF2B5EF4-FFF2-40B4-BE49-F238E27FC236}">
                    <a16:creationId xmlns:a16="http://schemas.microsoft.com/office/drawing/2014/main" id="{E04B2885-F4E1-4522-A648-97CDA7209A67}"/>
                  </a:ext>
                </a:extLst>
              </p:cNvPr>
              <p:cNvSpPr>
                <a:spLocks noGrp="1" noRot="1" noChangeAspect="1" noMove="1" noResize="1" noEditPoints="1" noAdjustHandles="1" noChangeArrowheads="1" noChangeShapeType="1" noTextEdit="1"/>
              </p:cNvSpPr>
              <p:nvPr>
                <p:ph sz="half" idx="1"/>
              </p:nvPr>
            </p:nvSpPr>
            <p:spPr>
              <a:xfrm>
                <a:off x="838199" y="1825625"/>
                <a:ext cx="4893366" cy="4351338"/>
              </a:xfrm>
              <a:blipFill>
                <a:blip r:embed="rId2"/>
                <a:stretch>
                  <a:fillRect l="-2117" r="-3113"/>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34</a:t>
            </a:fld>
            <a:endParaRPr lang="en-SI"/>
          </a:p>
        </p:txBody>
      </p:sp>
      <mc:AlternateContent xmlns:mc="http://schemas.openxmlformats.org/markup-compatibility/2006" xmlns:a14="http://schemas.microsoft.com/office/drawing/2010/main">
        <mc:Choice Requires="a14">
          <p:graphicFrame>
            <p:nvGraphicFramePr>
              <p:cNvPr id="7" name="Content Placeholder 9">
                <a:extLst>
                  <a:ext uri="{FF2B5EF4-FFF2-40B4-BE49-F238E27FC236}">
                    <a16:creationId xmlns:a16="http://schemas.microsoft.com/office/drawing/2014/main" id="{7F054CEE-F195-4796-BF3E-1DD01D70E91E}"/>
                  </a:ext>
                </a:extLst>
              </p:cNvPr>
              <p:cNvGraphicFramePr>
                <a:graphicFrameLocks noGrp="1"/>
              </p:cNvGraphicFramePr>
              <p:nvPr>
                <p:ph sz="half" idx="2"/>
                <p:extLst>
                  <p:ext uri="{D42A27DB-BD31-4B8C-83A1-F6EECF244321}">
                    <p14:modId xmlns:p14="http://schemas.microsoft.com/office/powerpoint/2010/main" val="783781332"/>
                  </p:ext>
                </p:extLst>
              </p:nvPr>
            </p:nvGraphicFramePr>
            <p:xfrm>
              <a:off x="5900530" y="1825625"/>
              <a:ext cx="5420139" cy="4451160"/>
            </p:xfrm>
            <a:graphic>
              <a:graphicData uri="http://schemas.openxmlformats.org/drawingml/2006/table">
                <a:tbl>
                  <a:tblPr firstRow="1" bandRow="1">
                    <a:tableStyleId>{10A1B5D5-9B99-4C35-A422-299274C87663}</a:tableStyleId>
                  </a:tblPr>
                  <a:tblGrid>
                    <a:gridCol w="662609">
                      <a:extLst>
                        <a:ext uri="{9D8B030D-6E8A-4147-A177-3AD203B41FA5}">
                          <a16:colId xmlns:a16="http://schemas.microsoft.com/office/drawing/2014/main" val="1663616912"/>
                        </a:ext>
                      </a:extLst>
                    </a:gridCol>
                    <a:gridCol w="536713">
                      <a:extLst>
                        <a:ext uri="{9D8B030D-6E8A-4147-A177-3AD203B41FA5}">
                          <a16:colId xmlns:a16="http://schemas.microsoft.com/office/drawing/2014/main" val="2461426704"/>
                        </a:ext>
                      </a:extLst>
                    </a:gridCol>
                    <a:gridCol w="689113">
                      <a:extLst>
                        <a:ext uri="{9D8B030D-6E8A-4147-A177-3AD203B41FA5}">
                          <a16:colId xmlns:a16="http://schemas.microsoft.com/office/drawing/2014/main" val="1350021335"/>
                        </a:ext>
                      </a:extLst>
                    </a:gridCol>
                    <a:gridCol w="894521">
                      <a:extLst>
                        <a:ext uri="{9D8B030D-6E8A-4147-A177-3AD203B41FA5}">
                          <a16:colId xmlns:a16="http://schemas.microsoft.com/office/drawing/2014/main" val="3656169767"/>
                        </a:ext>
                      </a:extLst>
                    </a:gridCol>
                    <a:gridCol w="1192696">
                      <a:extLst>
                        <a:ext uri="{9D8B030D-6E8A-4147-A177-3AD203B41FA5}">
                          <a16:colId xmlns:a16="http://schemas.microsoft.com/office/drawing/2014/main" val="1298383404"/>
                        </a:ext>
                      </a:extLst>
                    </a:gridCol>
                    <a:gridCol w="1444487">
                      <a:extLst>
                        <a:ext uri="{9D8B030D-6E8A-4147-A177-3AD203B41FA5}">
                          <a16:colId xmlns:a16="http://schemas.microsoft.com/office/drawing/2014/main" val="3170731218"/>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 </a:t>
                          </a:r>
                          <a:r>
                            <a:rPr lang="sl-SI" dirty="0"/>
                            <a:t>f</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b>
                                  <m:sSubPr>
                                    <m:ctrlPr>
                                      <a:rPr lang="sl-SI" b="1" i="1" smtClean="0">
                                        <a:latin typeface="Cambria Math" panose="02040503050406030204" pitchFamily="18" charset="0"/>
                                      </a:rPr>
                                    </m:ctrlPr>
                                  </m:sSubPr>
                                  <m:e>
                                    <m:r>
                                      <a:rPr lang="sl-SI" b="1" i="1" smtClean="0">
                                        <a:latin typeface="Cambria Math" panose="02040503050406030204" pitchFamily="18" charset="0"/>
                                      </a:rPr>
                                      <m:t>𝒙</m:t>
                                    </m:r>
                                  </m:e>
                                  <m:sub>
                                    <m:r>
                                      <a:rPr lang="sl-SI" b="1" i="1" smtClean="0">
                                        <a:latin typeface="Cambria Math" panose="02040503050406030204" pitchFamily="18" charset="0"/>
                                      </a:rPr>
                                      <m:t>𝒊</m:t>
                                    </m:r>
                                  </m:sub>
                                </m:sSub>
                                <m:r>
                                  <a:rPr lang="sl-SI" b="1" i="1" smtClean="0">
                                    <a:latin typeface="Cambria Math" panose="02040503050406030204" pitchFamily="18" charset="0"/>
                                  </a:rPr>
                                  <m:t>−</m:t>
                                </m:r>
                                <m:r>
                                  <a:rPr lang="sl-SI" b="1" i="1" smtClean="0">
                                    <a:latin typeface="Cambria Math" panose="02040503050406030204" pitchFamily="18" charset="0"/>
                                    <a:ea typeface="Cambria Math" panose="02040503050406030204" pitchFamily="18" charset="0"/>
                                  </a:rPr>
                                  <m:t>𝝁</m:t>
                                </m:r>
                              </m:oMath>
                            </m:oMathPara>
                          </a14:m>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lang="sl-SI" i="1" smtClean="0">
                                        <a:latin typeface="Cambria Math" panose="02040503050406030204" pitchFamily="18" charset="0"/>
                                      </a:rPr>
                                    </m:ctrlPr>
                                  </m:sSupPr>
                                  <m:e>
                                    <m:r>
                                      <a:rPr lang="sl-SI" b="1" i="1" smtClean="0">
                                        <a:latin typeface="Cambria Math" panose="02040503050406030204" pitchFamily="18" charset="0"/>
                                      </a:rPr>
                                      <m:t>(</m:t>
                                    </m:r>
                                    <m:sSub>
                                      <m:sSubPr>
                                        <m:ctrlPr>
                                          <a:rPr lang="sl-SI" b="1" i="1" smtClean="0">
                                            <a:latin typeface="Cambria Math" panose="02040503050406030204" pitchFamily="18" charset="0"/>
                                          </a:rPr>
                                        </m:ctrlPr>
                                      </m:sSubPr>
                                      <m:e>
                                        <m:r>
                                          <a:rPr lang="sl-SI" b="1" i="1" smtClean="0">
                                            <a:latin typeface="Cambria Math" panose="02040503050406030204" pitchFamily="18" charset="0"/>
                                          </a:rPr>
                                          <m:t>𝒙</m:t>
                                        </m:r>
                                      </m:e>
                                      <m:sub>
                                        <m:r>
                                          <a:rPr lang="sl-SI" b="1" i="1" smtClean="0">
                                            <a:latin typeface="Cambria Math" panose="02040503050406030204" pitchFamily="18" charset="0"/>
                                          </a:rPr>
                                          <m:t>𝒊</m:t>
                                        </m:r>
                                      </m:sub>
                                    </m:sSub>
                                    <m:r>
                                      <a:rPr lang="sl-SI" b="1" i="1" smtClean="0">
                                        <a:latin typeface="Cambria Math" panose="02040503050406030204" pitchFamily="18" charset="0"/>
                                      </a:rPr>
                                      <m:t>−</m:t>
                                    </m:r>
                                    <m:r>
                                      <a:rPr lang="sl-SI" b="1" i="1" smtClean="0">
                                        <a:latin typeface="Cambria Math" panose="02040503050406030204" pitchFamily="18" charset="0"/>
                                        <a:ea typeface="Cambria Math" panose="02040503050406030204" pitchFamily="18" charset="0"/>
                                      </a:rPr>
                                      <m:t>𝝁</m:t>
                                    </m:r>
                                    <m:r>
                                      <a:rPr lang="sl-SI" b="1" i="1" smtClean="0">
                                        <a:latin typeface="Cambria Math" panose="02040503050406030204" pitchFamily="18" charset="0"/>
                                      </a:rPr>
                                      <m:t>)</m:t>
                                    </m:r>
                                  </m:e>
                                  <m:sup>
                                    <m:r>
                                      <a:rPr lang="sl-SI" b="1" i="1" smtClean="0">
                                        <a:latin typeface="Cambria Math" panose="02040503050406030204" pitchFamily="18" charset="0"/>
                                      </a:rPr>
                                      <m:t>𝟐</m:t>
                                    </m:r>
                                  </m:sup>
                                </m:sSup>
                              </m:oMath>
                            </m:oMathPara>
                          </a14:m>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14:m>
                            <m:oMathPara xmlns:m="http://schemas.openxmlformats.org/officeDocument/2006/math">
                              <m:oMathParaPr>
                                <m:jc m:val="centerGroup"/>
                              </m:oMathParaPr>
                              <m:oMath xmlns:m="http://schemas.openxmlformats.org/officeDocument/2006/math">
                                <m:sSup>
                                  <m:sSupPr>
                                    <m:ctrlPr>
                                      <a:rPr lang="sl-SI" i="1" smtClean="0">
                                        <a:latin typeface="Cambria Math" panose="02040503050406030204" pitchFamily="18" charset="0"/>
                                      </a:rPr>
                                    </m:ctrlPr>
                                  </m:sSupPr>
                                  <m:e>
                                    <m:r>
                                      <a:rPr lang="sl-SI" b="1" i="1" smtClean="0">
                                        <a:latin typeface="Cambria Math" panose="02040503050406030204" pitchFamily="18" charset="0"/>
                                      </a:rPr>
                                      <m:t>(</m:t>
                                    </m:r>
                                    <m:sSub>
                                      <m:sSubPr>
                                        <m:ctrlPr>
                                          <a:rPr lang="sl-SI" b="1" i="1" smtClean="0">
                                            <a:latin typeface="Cambria Math" panose="02040503050406030204" pitchFamily="18" charset="0"/>
                                          </a:rPr>
                                        </m:ctrlPr>
                                      </m:sSubPr>
                                      <m:e>
                                        <m:r>
                                          <a:rPr lang="sl-SI" b="1" i="1" smtClean="0">
                                            <a:latin typeface="Cambria Math" panose="02040503050406030204" pitchFamily="18" charset="0"/>
                                          </a:rPr>
                                          <m:t>𝒙</m:t>
                                        </m:r>
                                      </m:e>
                                      <m:sub>
                                        <m:r>
                                          <a:rPr lang="sl-SI" b="1" i="1" smtClean="0">
                                            <a:latin typeface="Cambria Math" panose="02040503050406030204" pitchFamily="18" charset="0"/>
                                          </a:rPr>
                                          <m:t>𝒊</m:t>
                                        </m:r>
                                      </m:sub>
                                    </m:sSub>
                                    <m:r>
                                      <a:rPr lang="sl-SI" b="1" i="1" smtClean="0">
                                        <a:latin typeface="Cambria Math" panose="02040503050406030204" pitchFamily="18" charset="0"/>
                                      </a:rPr>
                                      <m:t>−</m:t>
                                    </m:r>
                                    <m:r>
                                      <a:rPr lang="sl-SI" b="1" i="1" smtClean="0">
                                        <a:latin typeface="Cambria Math" panose="02040503050406030204" pitchFamily="18" charset="0"/>
                                        <a:ea typeface="Cambria Math" panose="02040503050406030204" pitchFamily="18" charset="0"/>
                                      </a:rPr>
                                      <m:t>𝝁</m:t>
                                    </m:r>
                                    <m:r>
                                      <a:rPr lang="sl-SI" b="1" i="1" smtClean="0">
                                        <a:latin typeface="Cambria Math" panose="02040503050406030204" pitchFamily="18" charset="0"/>
                                      </a:rPr>
                                      <m:t>)</m:t>
                                    </m:r>
                                  </m:e>
                                  <m:sup>
                                    <m:r>
                                      <a:rPr lang="sl-SI" b="1" i="1" smtClean="0">
                                        <a:latin typeface="Cambria Math" panose="02040503050406030204" pitchFamily="18" charset="0"/>
                                      </a:rPr>
                                      <m:t>𝟐</m:t>
                                    </m:r>
                                  </m:sup>
                                </m:sSup>
                                <m:r>
                                  <a:rPr lang="sl-SI" i="1" smtClean="0">
                                    <a:latin typeface="Cambria Math" panose="02040503050406030204" pitchFamily="18" charset="0"/>
                                    <a:ea typeface="Cambria Math" panose="02040503050406030204" pitchFamily="18" charset="0"/>
                                  </a:rPr>
                                  <m:t>∙</m:t>
                                </m:r>
                                <m:sSub>
                                  <m:sSubPr>
                                    <m:ctrlPr>
                                      <a:rPr lang="sl-SI" i="1" smtClean="0">
                                        <a:latin typeface="Cambria Math" panose="02040503050406030204" pitchFamily="18" charset="0"/>
                                        <a:ea typeface="Cambria Math" panose="02040503050406030204" pitchFamily="18" charset="0"/>
                                      </a:rPr>
                                    </m:ctrlPr>
                                  </m:sSubPr>
                                  <m:e>
                                    <m:r>
                                      <a:rPr lang="sl-SI" b="1" i="1" smtClean="0">
                                        <a:latin typeface="Cambria Math" panose="02040503050406030204" pitchFamily="18" charset="0"/>
                                        <a:ea typeface="Cambria Math" panose="02040503050406030204" pitchFamily="18" charset="0"/>
                                      </a:rPr>
                                      <m:t>𝒇</m:t>
                                    </m:r>
                                  </m:e>
                                  <m:sub>
                                    <m:r>
                                      <a:rPr lang="sl-SI" b="1" i="1" smtClean="0">
                                        <a:latin typeface="Cambria Math" panose="02040503050406030204" pitchFamily="18" charset="0"/>
                                        <a:ea typeface="Cambria Math" panose="02040503050406030204" pitchFamily="18" charset="0"/>
                                      </a:rPr>
                                      <m:t>𝒊</m:t>
                                    </m:r>
                                  </m:sub>
                                </m:sSub>
                              </m:oMath>
                            </m:oMathPara>
                          </a14:m>
                          <a:endParaRPr lang="en-SI" dirty="0"/>
                        </a:p>
                      </a:txBody>
                      <a:tcPr/>
                    </a:tc>
                    <a:extLst>
                      <a:ext uri="{0D108BD9-81ED-4DB2-BD59-A6C34878D82A}">
                        <a16:rowId xmlns:a16="http://schemas.microsoft.com/office/drawing/2014/main" val="4009619573"/>
                      </a:ext>
                    </a:extLst>
                  </a:tr>
                  <a:tr h="370840">
                    <a:tc>
                      <a:txBody>
                        <a:bodyPr/>
                        <a:lstStyle/>
                        <a:p>
                          <a:pPr algn="r"/>
                          <a:r>
                            <a:rPr lang="sl-SI" dirty="0"/>
                            <a:t>1</a:t>
                          </a:r>
                          <a:endParaRPr lang="en-SI" dirty="0"/>
                        </a:p>
                      </a:txBody>
                      <a:tcPr/>
                    </a:tc>
                    <a:tc>
                      <a:txBody>
                        <a:bodyPr/>
                        <a:lstStyle/>
                        <a:p>
                          <a:pPr algn="r"/>
                          <a:r>
                            <a:rPr lang="sl-SI" dirty="0"/>
                            <a:t>3</a:t>
                          </a:r>
                          <a:endParaRPr lang="en-SI" dirty="0"/>
                        </a:p>
                      </a:txBody>
                      <a:tcPr/>
                    </a:tc>
                    <a:tc>
                      <a:txBody>
                        <a:bodyPr/>
                        <a:lstStyle/>
                        <a:p>
                          <a:pPr algn="r"/>
                          <a:r>
                            <a:rPr lang="sl-SI" dirty="0"/>
                            <a:t>3</a:t>
                          </a:r>
                          <a:endParaRPr lang="en-SI" dirty="0"/>
                        </a:p>
                      </a:txBody>
                      <a:tcPr/>
                    </a:tc>
                    <a:tc>
                      <a:txBody>
                        <a:bodyPr/>
                        <a:lstStyle/>
                        <a:p>
                          <a:pPr algn="r"/>
                          <a:r>
                            <a:rPr lang="sl-SI" dirty="0"/>
                            <a:t>-3.56</a:t>
                          </a:r>
                          <a:endParaRPr lang="en-SI" dirty="0"/>
                        </a:p>
                      </a:txBody>
                      <a:tcPr/>
                    </a:tc>
                    <a:tc>
                      <a:txBody>
                        <a:bodyPr/>
                        <a:lstStyle/>
                        <a:p>
                          <a:pPr algn="r"/>
                          <a:r>
                            <a:rPr lang="sl-SI" dirty="0"/>
                            <a:t>12.67</a:t>
                          </a:r>
                          <a:endParaRPr lang="en-SI" dirty="0"/>
                        </a:p>
                      </a:txBody>
                      <a:tcPr/>
                    </a:tc>
                    <a:tc>
                      <a:txBody>
                        <a:bodyPr/>
                        <a:lstStyle/>
                        <a:p>
                          <a:pPr algn="r"/>
                          <a:r>
                            <a:rPr lang="sl-SI" dirty="0"/>
                            <a:t>38.02</a:t>
                          </a:r>
                          <a:endParaRPr lang="en-SI" dirty="0"/>
                        </a:p>
                      </a:txBody>
                      <a:tcPr/>
                    </a:tc>
                    <a:extLst>
                      <a:ext uri="{0D108BD9-81ED-4DB2-BD59-A6C34878D82A}">
                        <a16:rowId xmlns:a16="http://schemas.microsoft.com/office/drawing/2014/main" val="3624096595"/>
                      </a:ext>
                    </a:extLst>
                  </a:tr>
                  <a:tr h="370840">
                    <a:tc>
                      <a:txBody>
                        <a:bodyPr/>
                        <a:lstStyle/>
                        <a:p>
                          <a:pPr algn="r"/>
                          <a:r>
                            <a:rPr lang="sl-SI" dirty="0"/>
                            <a:t>2</a:t>
                          </a:r>
                          <a:endParaRPr lang="en-SI" dirty="0"/>
                        </a:p>
                      </a:txBody>
                      <a:tcPr/>
                    </a:tc>
                    <a:tc>
                      <a:txBody>
                        <a:bodyPr/>
                        <a:lstStyle/>
                        <a:p>
                          <a:pPr algn="r"/>
                          <a:r>
                            <a:rPr lang="sl-SI" dirty="0"/>
                            <a:t>5</a:t>
                          </a:r>
                          <a:endParaRPr lang="en-SI" dirty="0"/>
                        </a:p>
                      </a:txBody>
                      <a:tcPr/>
                    </a:tc>
                    <a:tc>
                      <a:txBody>
                        <a:bodyPr/>
                        <a:lstStyle/>
                        <a:p>
                          <a:pPr algn="r"/>
                          <a:r>
                            <a:rPr lang="sl-SI" dirty="0"/>
                            <a:t>10</a:t>
                          </a:r>
                          <a:endParaRPr lang="en-SI" dirty="0"/>
                        </a:p>
                      </a:txBody>
                      <a:tcPr/>
                    </a:tc>
                    <a:tc>
                      <a:txBody>
                        <a:bodyPr/>
                        <a:lstStyle/>
                        <a:p>
                          <a:pPr algn="r"/>
                          <a:r>
                            <a:rPr lang="sl-SI" dirty="0"/>
                            <a:t>-2.56</a:t>
                          </a:r>
                          <a:endParaRPr lang="en-SI" dirty="0"/>
                        </a:p>
                      </a:txBody>
                      <a:tcPr/>
                    </a:tc>
                    <a:tc>
                      <a:txBody>
                        <a:bodyPr/>
                        <a:lstStyle/>
                        <a:p>
                          <a:pPr algn="r"/>
                          <a:r>
                            <a:rPr lang="sl-SI" dirty="0"/>
                            <a:t>6.55</a:t>
                          </a:r>
                          <a:endParaRPr lang="en-SI" dirty="0"/>
                        </a:p>
                      </a:txBody>
                      <a:tcPr/>
                    </a:tc>
                    <a:tc>
                      <a:txBody>
                        <a:bodyPr/>
                        <a:lstStyle/>
                        <a:p>
                          <a:pPr algn="r"/>
                          <a:r>
                            <a:rPr lang="sl-SI" dirty="0"/>
                            <a:t>32.77</a:t>
                          </a:r>
                          <a:endParaRPr lang="en-SI" dirty="0"/>
                        </a:p>
                      </a:txBody>
                      <a:tcPr/>
                    </a:tc>
                    <a:extLst>
                      <a:ext uri="{0D108BD9-81ED-4DB2-BD59-A6C34878D82A}">
                        <a16:rowId xmlns:a16="http://schemas.microsoft.com/office/drawing/2014/main" val="1004982899"/>
                      </a:ext>
                    </a:extLst>
                  </a:tr>
                  <a:tr h="370840">
                    <a:tc>
                      <a:txBody>
                        <a:bodyPr/>
                        <a:lstStyle/>
                        <a:p>
                          <a:pPr algn="r"/>
                          <a:r>
                            <a:rPr lang="sl-SI" dirty="0"/>
                            <a:t>3</a:t>
                          </a:r>
                          <a:endParaRPr lang="en-SI" dirty="0"/>
                        </a:p>
                      </a:txBody>
                      <a:tcPr/>
                    </a:tc>
                    <a:tc>
                      <a:txBody>
                        <a:bodyPr/>
                        <a:lstStyle/>
                        <a:p>
                          <a:pPr algn="r"/>
                          <a:r>
                            <a:rPr lang="sl-SI" dirty="0"/>
                            <a:t>8</a:t>
                          </a:r>
                          <a:endParaRPr lang="en-SI" dirty="0"/>
                        </a:p>
                      </a:txBody>
                      <a:tcPr/>
                    </a:tc>
                    <a:tc>
                      <a:txBody>
                        <a:bodyPr/>
                        <a:lstStyle/>
                        <a:p>
                          <a:pPr algn="r"/>
                          <a:r>
                            <a:rPr lang="sl-SI" dirty="0"/>
                            <a:t>24</a:t>
                          </a:r>
                          <a:endParaRPr lang="en-SI" dirty="0"/>
                        </a:p>
                      </a:txBody>
                      <a:tcPr/>
                    </a:tc>
                    <a:tc>
                      <a:txBody>
                        <a:bodyPr/>
                        <a:lstStyle/>
                        <a:p>
                          <a:pPr algn="r"/>
                          <a:r>
                            <a:rPr lang="sl-SI" dirty="0"/>
                            <a:t>-1.56</a:t>
                          </a:r>
                          <a:endParaRPr lang="en-SI" dirty="0"/>
                        </a:p>
                      </a:txBody>
                      <a:tcPr/>
                    </a:tc>
                    <a:tc>
                      <a:txBody>
                        <a:bodyPr/>
                        <a:lstStyle/>
                        <a:p>
                          <a:pPr algn="r"/>
                          <a:r>
                            <a:rPr lang="sl-SI" dirty="0"/>
                            <a:t>2.43</a:t>
                          </a:r>
                          <a:endParaRPr lang="en-SI" dirty="0"/>
                        </a:p>
                      </a:txBody>
                      <a:tcPr/>
                    </a:tc>
                    <a:tc>
                      <a:txBody>
                        <a:bodyPr/>
                        <a:lstStyle/>
                        <a:p>
                          <a:pPr algn="r"/>
                          <a:r>
                            <a:rPr lang="sl-SI" dirty="0"/>
                            <a:t>19.47</a:t>
                          </a:r>
                          <a:endParaRPr lang="en-SI" dirty="0"/>
                        </a:p>
                      </a:txBody>
                      <a:tcPr/>
                    </a:tc>
                    <a:extLst>
                      <a:ext uri="{0D108BD9-81ED-4DB2-BD59-A6C34878D82A}">
                        <a16:rowId xmlns:a16="http://schemas.microsoft.com/office/drawing/2014/main" val="1599982296"/>
                      </a:ext>
                    </a:extLst>
                  </a:tr>
                  <a:tr h="370840">
                    <a:tc>
                      <a:txBody>
                        <a:bodyPr/>
                        <a:lstStyle/>
                        <a:p>
                          <a:pPr algn="r"/>
                          <a:r>
                            <a:rPr lang="sl-SI" dirty="0"/>
                            <a:t>4</a:t>
                          </a:r>
                          <a:endParaRPr lang="en-SI" dirty="0"/>
                        </a:p>
                      </a:txBody>
                      <a:tcPr/>
                    </a:tc>
                    <a:tc>
                      <a:txBody>
                        <a:bodyPr/>
                        <a:lstStyle/>
                        <a:p>
                          <a:pPr algn="r"/>
                          <a:r>
                            <a:rPr lang="sl-SI" dirty="0"/>
                            <a:t>13</a:t>
                          </a:r>
                          <a:endParaRPr lang="en-SI" dirty="0"/>
                        </a:p>
                      </a:txBody>
                      <a:tcPr/>
                    </a:tc>
                    <a:tc>
                      <a:txBody>
                        <a:bodyPr/>
                        <a:lstStyle/>
                        <a:p>
                          <a:pPr algn="r"/>
                          <a:r>
                            <a:rPr lang="sl-SI" dirty="0"/>
                            <a:t>52</a:t>
                          </a:r>
                          <a:endParaRPr lang="en-SI" dirty="0"/>
                        </a:p>
                      </a:txBody>
                      <a:tcPr/>
                    </a:tc>
                    <a:tc>
                      <a:txBody>
                        <a:bodyPr/>
                        <a:lstStyle/>
                        <a:p>
                          <a:pPr algn="r"/>
                          <a:r>
                            <a:rPr lang="sl-SI" dirty="0"/>
                            <a:t>-0.56</a:t>
                          </a:r>
                          <a:endParaRPr lang="en-SI" dirty="0"/>
                        </a:p>
                      </a:txBody>
                      <a:tcPr/>
                    </a:tc>
                    <a:tc>
                      <a:txBody>
                        <a:bodyPr/>
                        <a:lstStyle/>
                        <a:p>
                          <a:pPr algn="r"/>
                          <a:r>
                            <a:rPr lang="sl-SI" dirty="0"/>
                            <a:t>0.31</a:t>
                          </a:r>
                          <a:endParaRPr lang="en-SI" dirty="0"/>
                        </a:p>
                      </a:txBody>
                      <a:tcPr/>
                    </a:tc>
                    <a:tc>
                      <a:txBody>
                        <a:bodyPr/>
                        <a:lstStyle/>
                        <a:p>
                          <a:pPr algn="r"/>
                          <a:r>
                            <a:rPr lang="sl-SI" dirty="0"/>
                            <a:t>4.08</a:t>
                          </a:r>
                          <a:endParaRPr lang="en-SI" dirty="0"/>
                        </a:p>
                      </a:txBody>
                      <a:tcPr/>
                    </a:tc>
                    <a:extLst>
                      <a:ext uri="{0D108BD9-81ED-4DB2-BD59-A6C34878D82A}">
                        <a16:rowId xmlns:a16="http://schemas.microsoft.com/office/drawing/2014/main" val="1236483596"/>
                      </a:ext>
                    </a:extLst>
                  </a:tr>
                  <a:tr h="370840">
                    <a:tc>
                      <a:txBody>
                        <a:bodyPr/>
                        <a:lstStyle/>
                        <a:p>
                          <a:pPr algn="r"/>
                          <a:r>
                            <a:rPr lang="sl-SI" dirty="0"/>
                            <a:t>5</a:t>
                          </a:r>
                          <a:endParaRPr lang="en-SI" dirty="0"/>
                        </a:p>
                      </a:txBody>
                      <a:tcPr/>
                    </a:tc>
                    <a:tc>
                      <a:txBody>
                        <a:bodyPr/>
                        <a:lstStyle/>
                        <a:p>
                          <a:pPr algn="r"/>
                          <a:r>
                            <a:rPr lang="sl-SI" dirty="0"/>
                            <a:t>6</a:t>
                          </a:r>
                          <a:endParaRPr lang="en-SI" dirty="0"/>
                        </a:p>
                      </a:txBody>
                      <a:tcPr/>
                    </a:tc>
                    <a:tc>
                      <a:txBody>
                        <a:bodyPr/>
                        <a:lstStyle/>
                        <a:p>
                          <a:pPr algn="r"/>
                          <a:r>
                            <a:rPr lang="sl-SI" dirty="0"/>
                            <a:t>30</a:t>
                          </a:r>
                          <a:endParaRPr lang="en-SI" dirty="0"/>
                        </a:p>
                      </a:txBody>
                      <a:tcPr/>
                    </a:tc>
                    <a:tc>
                      <a:txBody>
                        <a:bodyPr/>
                        <a:lstStyle/>
                        <a:p>
                          <a:pPr algn="r"/>
                          <a:r>
                            <a:rPr lang="sl-SI" dirty="0"/>
                            <a:t>0.44</a:t>
                          </a:r>
                          <a:endParaRPr lang="en-SI" dirty="0"/>
                        </a:p>
                      </a:txBody>
                      <a:tcPr/>
                    </a:tc>
                    <a:tc>
                      <a:txBody>
                        <a:bodyPr/>
                        <a:lstStyle/>
                        <a:p>
                          <a:pPr algn="r"/>
                          <a:r>
                            <a:rPr lang="sl-SI" dirty="0"/>
                            <a:t>0.19</a:t>
                          </a:r>
                          <a:endParaRPr lang="en-SI" dirty="0"/>
                        </a:p>
                      </a:txBody>
                      <a:tcPr/>
                    </a:tc>
                    <a:tc>
                      <a:txBody>
                        <a:bodyPr/>
                        <a:lstStyle/>
                        <a:p>
                          <a:pPr algn="r"/>
                          <a:r>
                            <a:rPr lang="sl-SI" dirty="0"/>
                            <a:t>1.16</a:t>
                          </a:r>
                          <a:endParaRPr lang="en-SI" dirty="0"/>
                        </a:p>
                      </a:txBody>
                      <a:tcPr/>
                    </a:tc>
                    <a:extLst>
                      <a:ext uri="{0D108BD9-81ED-4DB2-BD59-A6C34878D82A}">
                        <a16:rowId xmlns:a16="http://schemas.microsoft.com/office/drawing/2014/main" val="4277191404"/>
                      </a:ext>
                    </a:extLst>
                  </a:tr>
                  <a:tr h="370840">
                    <a:tc>
                      <a:txBody>
                        <a:bodyPr/>
                        <a:lstStyle/>
                        <a:p>
                          <a:pPr algn="r"/>
                          <a:r>
                            <a:rPr lang="sl-SI" dirty="0"/>
                            <a:t>6</a:t>
                          </a:r>
                          <a:endParaRPr lang="en-SI" dirty="0"/>
                        </a:p>
                      </a:txBody>
                      <a:tcPr/>
                    </a:tc>
                    <a:tc>
                      <a:txBody>
                        <a:bodyPr/>
                        <a:lstStyle/>
                        <a:p>
                          <a:pPr algn="r"/>
                          <a:r>
                            <a:rPr lang="sl-SI" dirty="0"/>
                            <a:t>6</a:t>
                          </a:r>
                          <a:endParaRPr lang="en-SI" dirty="0"/>
                        </a:p>
                      </a:txBody>
                      <a:tcPr/>
                    </a:tc>
                    <a:tc>
                      <a:txBody>
                        <a:bodyPr/>
                        <a:lstStyle/>
                        <a:p>
                          <a:pPr algn="r"/>
                          <a:r>
                            <a:rPr lang="sl-SI" dirty="0"/>
                            <a:t>36</a:t>
                          </a:r>
                          <a:endParaRPr lang="en-SI" dirty="0"/>
                        </a:p>
                      </a:txBody>
                      <a:tcPr/>
                    </a:tc>
                    <a:tc>
                      <a:txBody>
                        <a:bodyPr/>
                        <a:lstStyle/>
                        <a:p>
                          <a:pPr algn="r"/>
                          <a:r>
                            <a:rPr lang="sl-SI" dirty="0"/>
                            <a:t>1.44</a:t>
                          </a:r>
                          <a:endParaRPr lang="en-SI" dirty="0"/>
                        </a:p>
                      </a:txBody>
                      <a:tcPr/>
                    </a:tc>
                    <a:tc>
                      <a:txBody>
                        <a:bodyPr/>
                        <a:lstStyle/>
                        <a:p>
                          <a:pPr algn="r"/>
                          <a:r>
                            <a:rPr lang="sl-SI" dirty="0"/>
                            <a:t>2.07</a:t>
                          </a:r>
                          <a:endParaRPr lang="en-SI" dirty="0"/>
                        </a:p>
                      </a:txBody>
                      <a:tcPr/>
                    </a:tc>
                    <a:tc>
                      <a:txBody>
                        <a:bodyPr/>
                        <a:lstStyle/>
                        <a:p>
                          <a:pPr algn="r"/>
                          <a:r>
                            <a:rPr lang="sl-SI" dirty="0"/>
                            <a:t>12.44</a:t>
                          </a:r>
                          <a:endParaRPr lang="en-SI" dirty="0"/>
                        </a:p>
                      </a:txBody>
                      <a:tcPr/>
                    </a:tc>
                    <a:extLst>
                      <a:ext uri="{0D108BD9-81ED-4DB2-BD59-A6C34878D82A}">
                        <a16:rowId xmlns:a16="http://schemas.microsoft.com/office/drawing/2014/main" val="2942766300"/>
                      </a:ext>
                    </a:extLst>
                  </a:tr>
                  <a:tr h="370840">
                    <a:tc>
                      <a:txBody>
                        <a:bodyPr/>
                        <a:lstStyle/>
                        <a:p>
                          <a:pPr algn="r"/>
                          <a:r>
                            <a:rPr lang="sl-SI" dirty="0"/>
                            <a:t>7</a:t>
                          </a:r>
                          <a:endParaRPr lang="en-SI" dirty="0"/>
                        </a:p>
                      </a:txBody>
                      <a:tcPr/>
                    </a:tc>
                    <a:tc>
                      <a:txBody>
                        <a:bodyPr/>
                        <a:lstStyle/>
                        <a:p>
                          <a:pPr algn="r"/>
                          <a:r>
                            <a:rPr lang="sl-SI" dirty="0"/>
                            <a:t>3</a:t>
                          </a:r>
                          <a:endParaRPr lang="en-SI" dirty="0"/>
                        </a:p>
                      </a:txBody>
                      <a:tcPr/>
                    </a:tc>
                    <a:tc>
                      <a:txBody>
                        <a:bodyPr/>
                        <a:lstStyle/>
                        <a:p>
                          <a:pPr algn="r"/>
                          <a:r>
                            <a:rPr lang="sl-SI" dirty="0"/>
                            <a:t>21</a:t>
                          </a:r>
                          <a:endParaRPr lang="en-SI" dirty="0"/>
                        </a:p>
                      </a:txBody>
                      <a:tcPr/>
                    </a:tc>
                    <a:tc>
                      <a:txBody>
                        <a:bodyPr/>
                        <a:lstStyle/>
                        <a:p>
                          <a:pPr algn="r"/>
                          <a:r>
                            <a:rPr lang="sl-SI" dirty="0"/>
                            <a:t>2.44</a:t>
                          </a:r>
                          <a:endParaRPr lang="en-SI" dirty="0"/>
                        </a:p>
                      </a:txBody>
                      <a:tcPr/>
                    </a:tc>
                    <a:tc>
                      <a:txBody>
                        <a:bodyPr/>
                        <a:lstStyle/>
                        <a:p>
                          <a:pPr algn="r"/>
                          <a:r>
                            <a:rPr lang="sl-SI" dirty="0"/>
                            <a:t>5.95</a:t>
                          </a:r>
                          <a:endParaRPr lang="en-SI" dirty="0"/>
                        </a:p>
                      </a:txBody>
                      <a:tcPr/>
                    </a:tc>
                    <a:tc>
                      <a:txBody>
                        <a:bodyPr/>
                        <a:lstStyle/>
                        <a:p>
                          <a:pPr algn="r"/>
                          <a:r>
                            <a:rPr lang="sl-SI" dirty="0"/>
                            <a:t>17.86</a:t>
                          </a:r>
                          <a:endParaRPr lang="en-SI" dirty="0"/>
                        </a:p>
                      </a:txBody>
                      <a:tcPr/>
                    </a:tc>
                    <a:extLst>
                      <a:ext uri="{0D108BD9-81ED-4DB2-BD59-A6C34878D82A}">
                        <a16:rowId xmlns:a16="http://schemas.microsoft.com/office/drawing/2014/main" val="2564451525"/>
                      </a:ext>
                    </a:extLst>
                  </a:tr>
                  <a:tr h="370840">
                    <a:tc>
                      <a:txBody>
                        <a:bodyPr/>
                        <a:lstStyle/>
                        <a:p>
                          <a:pPr algn="r"/>
                          <a:r>
                            <a:rPr lang="sl-SI" dirty="0"/>
                            <a:t>8</a:t>
                          </a:r>
                          <a:endParaRPr lang="en-SI" dirty="0"/>
                        </a:p>
                      </a:txBody>
                      <a:tcPr/>
                    </a:tc>
                    <a:tc>
                      <a:txBody>
                        <a:bodyPr/>
                        <a:lstStyle/>
                        <a:p>
                          <a:pPr algn="r"/>
                          <a:r>
                            <a:rPr lang="sl-SI" dirty="0"/>
                            <a:t>3</a:t>
                          </a:r>
                          <a:endParaRPr lang="en-SI" dirty="0"/>
                        </a:p>
                      </a:txBody>
                      <a:tcPr/>
                    </a:tc>
                    <a:tc>
                      <a:txBody>
                        <a:bodyPr/>
                        <a:lstStyle/>
                        <a:p>
                          <a:pPr algn="r"/>
                          <a:r>
                            <a:rPr lang="sl-SI" dirty="0"/>
                            <a:t>24</a:t>
                          </a:r>
                          <a:endParaRPr lang="en-SI" dirty="0"/>
                        </a:p>
                      </a:txBody>
                      <a:tcPr/>
                    </a:tc>
                    <a:tc>
                      <a:txBody>
                        <a:bodyPr/>
                        <a:lstStyle/>
                        <a:p>
                          <a:pPr algn="r"/>
                          <a:r>
                            <a:rPr lang="sl-SI" dirty="0"/>
                            <a:t>3.44</a:t>
                          </a:r>
                          <a:endParaRPr lang="en-SI" dirty="0"/>
                        </a:p>
                      </a:txBody>
                      <a:tcPr/>
                    </a:tc>
                    <a:tc>
                      <a:txBody>
                        <a:bodyPr/>
                        <a:lstStyle/>
                        <a:p>
                          <a:pPr algn="r"/>
                          <a:r>
                            <a:rPr lang="sl-SI" dirty="0"/>
                            <a:t>11.83</a:t>
                          </a:r>
                          <a:endParaRPr lang="en-SI" dirty="0"/>
                        </a:p>
                      </a:txBody>
                      <a:tcPr/>
                    </a:tc>
                    <a:tc>
                      <a:txBody>
                        <a:bodyPr/>
                        <a:lstStyle/>
                        <a:p>
                          <a:pPr algn="r"/>
                          <a:r>
                            <a:rPr lang="sl-SI" dirty="0"/>
                            <a:t>35.50</a:t>
                          </a:r>
                          <a:endParaRPr lang="en-SI" dirty="0"/>
                        </a:p>
                      </a:txBody>
                      <a:tcPr/>
                    </a:tc>
                    <a:extLst>
                      <a:ext uri="{0D108BD9-81ED-4DB2-BD59-A6C34878D82A}">
                        <a16:rowId xmlns:a16="http://schemas.microsoft.com/office/drawing/2014/main" val="2472522251"/>
                      </a:ext>
                    </a:extLst>
                  </a:tr>
                  <a:tr h="370840">
                    <a:tc>
                      <a:txBody>
                        <a:bodyPr/>
                        <a:lstStyle/>
                        <a:p>
                          <a:pPr algn="r"/>
                          <a:r>
                            <a:rPr lang="sl-SI" dirty="0"/>
                            <a:t>9</a:t>
                          </a:r>
                          <a:endParaRPr lang="en-SI" dirty="0"/>
                        </a:p>
                      </a:txBody>
                      <a:tcPr/>
                    </a:tc>
                    <a:tc>
                      <a:txBody>
                        <a:bodyPr/>
                        <a:lstStyle/>
                        <a:p>
                          <a:pPr algn="r"/>
                          <a:r>
                            <a:rPr lang="sl-SI" dirty="0"/>
                            <a:t>2</a:t>
                          </a:r>
                          <a:endParaRPr lang="en-SI" dirty="0"/>
                        </a:p>
                      </a:txBody>
                      <a:tcPr/>
                    </a:tc>
                    <a:tc>
                      <a:txBody>
                        <a:bodyPr/>
                        <a:lstStyle/>
                        <a:p>
                          <a:pPr algn="r"/>
                          <a:r>
                            <a:rPr lang="sl-SI" dirty="0"/>
                            <a:t>18</a:t>
                          </a:r>
                          <a:endParaRPr lang="en-SI" dirty="0"/>
                        </a:p>
                      </a:txBody>
                      <a:tcPr/>
                    </a:tc>
                    <a:tc>
                      <a:txBody>
                        <a:bodyPr/>
                        <a:lstStyle/>
                        <a:p>
                          <a:pPr algn="r"/>
                          <a:r>
                            <a:rPr lang="sl-SI" dirty="0"/>
                            <a:t>4.44</a:t>
                          </a:r>
                          <a:endParaRPr lang="en-SI" dirty="0"/>
                        </a:p>
                      </a:txBody>
                      <a:tcPr/>
                    </a:tc>
                    <a:tc>
                      <a:txBody>
                        <a:bodyPr/>
                        <a:lstStyle/>
                        <a:p>
                          <a:pPr algn="r"/>
                          <a:r>
                            <a:rPr lang="sl-SI" dirty="0"/>
                            <a:t>19.71</a:t>
                          </a:r>
                          <a:endParaRPr lang="en-SI" dirty="0"/>
                        </a:p>
                      </a:txBody>
                      <a:tcPr/>
                    </a:tc>
                    <a:tc>
                      <a:txBody>
                        <a:bodyPr/>
                        <a:lstStyle/>
                        <a:p>
                          <a:pPr algn="r"/>
                          <a:r>
                            <a:rPr lang="sl-SI" dirty="0"/>
                            <a:t>39.43</a:t>
                          </a:r>
                          <a:endParaRPr lang="en-SI" dirty="0"/>
                        </a:p>
                      </a:txBody>
                      <a:tcPr/>
                    </a:tc>
                    <a:extLst>
                      <a:ext uri="{0D108BD9-81ED-4DB2-BD59-A6C34878D82A}">
                        <a16:rowId xmlns:a16="http://schemas.microsoft.com/office/drawing/2014/main" val="4058032564"/>
                      </a:ext>
                    </a:extLst>
                  </a:tr>
                  <a:tr h="370840">
                    <a:tc>
                      <a:txBody>
                        <a:bodyPr/>
                        <a:lstStyle/>
                        <a:p>
                          <a:pPr algn="r"/>
                          <a:r>
                            <a:rPr lang="sl-SI" dirty="0"/>
                            <a:t>10</a:t>
                          </a:r>
                          <a:endParaRPr lang="en-SI" dirty="0"/>
                        </a:p>
                      </a:txBody>
                      <a:tcPr/>
                    </a:tc>
                    <a:tc>
                      <a:txBody>
                        <a:bodyPr/>
                        <a:lstStyle/>
                        <a:p>
                          <a:pPr algn="r"/>
                          <a:r>
                            <a:rPr lang="sl-SI" dirty="0"/>
                            <a:t>1</a:t>
                          </a:r>
                          <a:endParaRPr lang="en-SI" dirty="0"/>
                        </a:p>
                      </a:txBody>
                      <a:tcPr/>
                    </a:tc>
                    <a:tc>
                      <a:txBody>
                        <a:bodyPr/>
                        <a:lstStyle/>
                        <a:p>
                          <a:pPr algn="r"/>
                          <a:r>
                            <a:rPr lang="sl-SI" dirty="0"/>
                            <a:t>10</a:t>
                          </a:r>
                          <a:endParaRPr lang="en-SI" dirty="0"/>
                        </a:p>
                      </a:txBody>
                      <a:tcPr/>
                    </a:tc>
                    <a:tc>
                      <a:txBody>
                        <a:bodyPr/>
                        <a:lstStyle/>
                        <a:p>
                          <a:pPr algn="r"/>
                          <a:r>
                            <a:rPr lang="sl-SI" dirty="0"/>
                            <a:t>5.44</a:t>
                          </a:r>
                          <a:endParaRPr lang="en-SI" dirty="0"/>
                        </a:p>
                      </a:txBody>
                      <a:tcPr/>
                    </a:tc>
                    <a:tc>
                      <a:txBody>
                        <a:bodyPr/>
                        <a:lstStyle/>
                        <a:p>
                          <a:pPr algn="r"/>
                          <a:r>
                            <a:rPr lang="sl-SI" dirty="0"/>
                            <a:t>29.59</a:t>
                          </a:r>
                          <a:endParaRPr lang="en-SI" dirty="0"/>
                        </a:p>
                      </a:txBody>
                      <a:tcPr/>
                    </a:tc>
                    <a:tc>
                      <a:txBody>
                        <a:bodyPr/>
                        <a:lstStyle/>
                        <a:p>
                          <a:pPr algn="r"/>
                          <a:r>
                            <a:rPr lang="sl-SI" dirty="0"/>
                            <a:t>29.59</a:t>
                          </a:r>
                          <a:endParaRPr lang="en-SI" dirty="0"/>
                        </a:p>
                      </a:txBody>
                      <a:tcPr/>
                    </a:tc>
                    <a:extLst>
                      <a:ext uri="{0D108BD9-81ED-4DB2-BD59-A6C34878D82A}">
                        <a16:rowId xmlns:a16="http://schemas.microsoft.com/office/drawing/2014/main" val="3773591198"/>
                      </a:ext>
                    </a:extLst>
                  </a:tr>
                  <a:tr h="370840">
                    <a:tc>
                      <a:txBody>
                        <a:bodyPr/>
                        <a:lstStyle/>
                        <a:p>
                          <a:pPr algn="r"/>
                          <a:r>
                            <a:rPr lang="sl-SI" dirty="0"/>
                            <a:t>N</a:t>
                          </a:r>
                          <a:endParaRPr lang="en-SI" dirty="0"/>
                        </a:p>
                      </a:txBody>
                      <a:tcPr/>
                    </a:tc>
                    <a:tc>
                      <a:txBody>
                        <a:bodyPr/>
                        <a:lstStyle/>
                        <a:p>
                          <a:pPr algn="r"/>
                          <a:r>
                            <a:rPr lang="sl-SI" dirty="0"/>
                            <a:t>50</a:t>
                          </a:r>
                          <a:endParaRPr lang="en-SI" dirty="0"/>
                        </a:p>
                      </a:txBody>
                      <a:tcPr/>
                    </a:tc>
                    <a:tc>
                      <a:txBody>
                        <a:bodyPr/>
                        <a:lstStyle/>
                        <a:p>
                          <a:pPr algn="r"/>
                          <a:r>
                            <a:rPr lang="sl-SI" dirty="0"/>
                            <a:t>228</a:t>
                          </a: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r>
                            <a:rPr lang="el-GR" dirty="0"/>
                            <a:t>Σ</a:t>
                          </a:r>
                          <a:r>
                            <a:rPr lang="sl-SI" dirty="0"/>
                            <a:t>230.32</a:t>
                          </a:r>
                          <a:endParaRPr lang="en-SI" dirty="0"/>
                        </a:p>
                      </a:txBody>
                      <a:tcPr/>
                    </a:tc>
                    <a:extLst>
                      <a:ext uri="{0D108BD9-81ED-4DB2-BD59-A6C34878D82A}">
                        <a16:rowId xmlns:a16="http://schemas.microsoft.com/office/drawing/2014/main" val="3903502199"/>
                      </a:ext>
                    </a:extLst>
                  </a:tr>
                </a:tbl>
              </a:graphicData>
            </a:graphic>
          </p:graphicFrame>
        </mc:Choice>
        <mc:Fallback xmlns="">
          <p:graphicFrame>
            <p:nvGraphicFramePr>
              <p:cNvPr id="7" name="Content Placeholder 9">
                <a:extLst>
                  <a:ext uri="{FF2B5EF4-FFF2-40B4-BE49-F238E27FC236}">
                    <a16:creationId xmlns:a16="http://schemas.microsoft.com/office/drawing/2014/main" id="{7F054CEE-F195-4796-BF3E-1DD01D70E91E}"/>
                  </a:ext>
                </a:extLst>
              </p:cNvPr>
              <p:cNvGraphicFramePr>
                <a:graphicFrameLocks noGrp="1"/>
              </p:cNvGraphicFramePr>
              <p:nvPr>
                <p:ph sz="half" idx="2"/>
                <p:extLst>
                  <p:ext uri="{D42A27DB-BD31-4B8C-83A1-F6EECF244321}">
                    <p14:modId xmlns:p14="http://schemas.microsoft.com/office/powerpoint/2010/main" val="783781332"/>
                  </p:ext>
                </p:extLst>
              </p:nvPr>
            </p:nvGraphicFramePr>
            <p:xfrm>
              <a:off x="5900530" y="1825625"/>
              <a:ext cx="5420139" cy="4451160"/>
            </p:xfrm>
            <a:graphic>
              <a:graphicData uri="http://schemas.openxmlformats.org/drawingml/2006/table">
                <a:tbl>
                  <a:tblPr firstRow="1" bandRow="1">
                    <a:tableStyleId>{10A1B5D5-9B99-4C35-A422-299274C87663}</a:tableStyleId>
                  </a:tblPr>
                  <a:tblGrid>
                    <a:gridCol w="662609">
                      <a:extLst>
                        <a:ext uri="{9D8B030D-6E8A-4147-A177-3AD203B41FA5}">
                          <a16:colId xmlns:a16="http://schemas.microsoft.com/office/drawing/2014/main" val="1663616912"/>
                        </a:ext>
                      </a:extLst>
                    </a:gridCol>
                    <a:gridCol w="536713">
                      <a:extLst>
                        <a:ext uri="{9D8B030D-6E8A-4147-A177-3AD203B41FA5}">
                          <a16:colId xmlns:a16="http://schemas.microsoft.com/office/drawing/2014/main" val="2461426704"/>
                        </a:ext>
                      </a:extLst>
                    </a:gridCol>
                    <a:gridCol w="689113">
                      <a:extLst>
                        <a:ext uri="{9D8B030D-6E8A-4147-A177-3AD203B41FA5}">
                          <a16:colId xmlns:a16="http://schemas.microsoft.com/office/drawing/2014/main" val="1350021335"/>
                        </a:ext>
                      </a:extLst>
                    </a:gridCol>
                    <a:gridCol w="894521">
                      <a:extLst>
                        <a:ext uri="{9D8B030D-6E8A-4147-A177-3AD203B41FA5}">
                          <a16:colId xmlns:a16="http://schemas.microsoft.com/office/drawing/2014/main" val="3656169767"/>
                        </a:ext>
                      </a:extLst>
                    </a:gridCol>
                    <a:gridCol w="1192696">
                      <a:extLst>
                        <a:ext uri="{9D8B030D-6E8A-4147-A177-3AD203B41FA5}">
                          <a16:colId xmlns:a16="http://schemas.microsoft.com/office/drawing/2014/main" val="1298383404"/>
                        </a:ext>
                      </a:extLst>
                    </a:gridCol>
                    <a:gridCol w="1444487">
                      <a:extLst>
                        <a:ext uri="{9D8B030D-6E8A-4147-A177-3AD203B41FA5}">
                          <a16:colId xmlns:a16="http://schemas.microsoft.com/office/drawing/2014/main" val="3170731218"/>
                        </a:ext>
                      </a:extLst>
                    </a:gridCol>
                  </a:tblGrid>
                  <a:tr h="37192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 </a:t>
                          </a:r>
                          <a:r>
                            <a:rPr lang="sl-SI" dirty="0"/>
                            <a:t>f</a:t>
                          </a:r>
                          <a:r>
                            <a:rPr lang="sl-SI" sz="1000" dirty="0"/>
                            <a:t>i</a:t>
                          </a:r>
                          <a:endParaRPr lang="en-SI" dirty="0"/>
                        </a:p>
                      </a:txBody>
                      <a:tcPr/>
                    </a:tc>
                    <a:tc>
                      <a:txBody>
                        <a:bodyPr/>
                        <a:lstStyle/>
                        <a:p>
                          <a:endParaRPr lang="en-SI"/>
                        </a:p>
                      </a:txBody>
                      <a:tcPr>
                        <a:blipFill>
                          <a:blip r:embed="rId3"/>
                          <a:stretch>
                            <a:fillRect l="-211565" t="-8197" r="-296599" b="-1122951"/>
                          </a:stretch>
                        </a:blipFill>
                      </a:tcPr>
                    </a:tc>
                    <a:tc>
                      <a:txBody>
                        <a:bodyPr/>
                        <a:lstStyle/>
                        <a:p>
                          <a:endParaRPr lang="en-SI"/>
                        </a:p>
                      </a:txBody>
                      <a:tcPr>
                        <a:blipFill>
                          <a:blip r:embed="rId3"/>
                          <a:stretch>
                            <a:fillRect l="-232487" t="-8197" r="-121320" b="-1122951"/>
                          </a:stretch>
                        </a:blipFill>
                      </a:tcPr>
                    </a:tc>
                    <a:tc>
                      <a:txBody>
                        <a:bodyPr/>
                        <a:lstStyle/>
                        <a:p>
                          <a:endParaRPr lang="en-SI"/>
                        </a:p>
                      </a:txBody>
                      <a:tcPr>
                        <a:blipFill>
                          <a:blip r:embed="rId3"/>
                          <a:stretch>
                            <a:fillRect l="-276371" t="-8197" r="-844" b="-1122951"/>
                          </a:stretch>
                        </a:blipFill>
                      </a:tcPr>
                    </a:tc>
                    <a:extLst>
                      <a:ext uri="{0D108BD9-81ED-4DB2-BD59-A6C34878D82A}">
                        <a16:rowId xmlns:a16="http://schemas.microsoft.com/office/drawing/2014/main" val="4009619573"/>
                      </a:ext>
                    </a:extLst>
                  </a:tr>
                  <a:tr h="370840">
                    <a:tc>
                      <a:txBody>
                        <a:bodyPr/>
                        <a:lstStyle/>
                        <a:p>
                          <a:pPr algn="r"/>
                          <a:r>
                            <a:rPr lang="sl-SI" dirty="0"/>
                            <a:t>1</a:t>
                          </a:r>
                          <a:endParaRPr lang="en-SI" dirty="0"/>
                        </a:p>
                      </a:txBody>
                      <a:tcPr/>
                    </a:tc>
                    <a:tc>
                      <a:txBody>
                        <a:bodyPr/>
                        <a:lstStyle/>
                        <a:p>
                          <a:pPr algn="r"/>
                          <a:r>
                            <a:rPr lang="sl-SI" dirty="0"/>
                            <a:t>3</a:t>
                          </a:r>
                          <a:endParaRPr lang="en-SI" dirty="0"/>
                        </a:p>
                      </a:txBody>
                      <a:tcPr/>
                    </a:tc>
                    <a:tc>
                      <a:txBody>
                        <a:bodyPr/>
                        <a:lstStyle/>
                        <a:p>
                          <a:pPr algn="r"/>
                          <a:r>
                            <a:rPr lang="sl-SI" dirty="0"/>
                            <a:t>3</a:t>
                          </a:r>
                          <a:endParaRPr lang="en-SI" dirty="0"/>
                        </a:p>
                      </a:txBody>
                      <a:tcPr/>
                    </a:tc>
                    <a:tc>
                      <a:txBody>
                        <a:bodyPr/>
                        <a:lstStyle/>
                        <a:p>
                          <a:pPr algn="r"/>
                          <a:r>
                            <a:rPr lang="sl-SI" dirty="0"/>
                            <a:t>-3.56</a:t>
                          </a:r>
                          <a:endParaRPr lang="en-SI" dirty="0"/>
                        </a:p>
                      </a:txBody>
                      <a:tcPr/>
                    </a:tc>
                    <a:tc>
                      <a:txBody>
                        <a:bodyPr/>
                        <a:lstStyle/>
                        <a:p>
                          <a:pPr algn="r"/>
                          <a:r>
                            <a:rPr lang="sl-SI" dirty="0"/>
                            <a:t>12.67</a:t>
                          </a:r>
                          <a:endParaRPr lang="en-SI" dirty="0"/>
                        </a:p>
                      </a:txBody>
                      <a:tcPr/>
                    </a:tc>
                    <a:tc>
                      <a:txBody>
                        <a:bodyPr/>
                        <a:lstStyle/>
                        <a:p>
                          <a:pPr algn="r"/>
                          <a:r>
                            <a:rPr lang="sl-SI" dirty="0"/>
                            <a:t>38.02</a:t>
                          </a:r>
                          <a:endParaRPr lang="en-SI" dirty="0"/>
                        </a:p>
                      </a:txBody>
                      <a:tcPr/>
                    </a:tc>
                    <a:extLst>
                      <a:ext uri="{0D108BD9-81ED-4DB2-BD59-A6C34878D82A}">
                        <a16:rowId xmlns:a16="http://schemas.microsoft.com/office/drawing/2014/main" val="3624096595"/>
                      </a:ext>
                    </a:extLst>
                  </a:tr>
                  <a:tr h="370840">
                    <a:tc>
                      <a:txBody>
                        <a:bodyPr/>
                        <a:lstStyle/>
                        <a:p>
                          <a:pPr algn="r"/>
                          <a:r>
                            <a:rPr lang="sl-SI" dirty="0"/>
                            <a:t>2</a:t>
                          </a:r>
                          <a:endParaRPr lang="en-SI" dirty="0"/>
                        </a:p>
                      </a:txBody>
                      <a:tcPr/>
                    </a:tc>
                    <a:tc>
                      <a:txBody>
                        <a:bodyPr/>
                        <a:lstStyle/>
                        <a:p>
                          <a:pPr algn="r"/>
                          <a:r>
                            <a:rPr lang="sl-SI" dirty="0"/>
                            <a:t>5</a:t>
                          </a:r>
                          <a:endParaRPr lang="en-SI" dirty="0"/>
                        </a:p>
                      </a:txBody>
                      <a:tcPr/>
                    </a:tc>
                    <a:tc>
                      <a:txBody>
                        <a:bodyPr/>
                        <a:lstStyle/>
                        <a:p>
                          <a:pPr algn="r"/>
                          <a:r>
                            <a:rPr lang="sl-SI" dirty="0"/>
                            <a:t>10</a:t>
                          </a:r>
                          <a:endParaRPr lang="en-SI" dirty="0"/>
                        </a:p>
                      </a:txBody>
                      <a:tcPr/>
                    </a:tc>
                    <a:tc>
                      <a:txBody>
                        <a:bodyPr/>
                        <a:lstStyle/>
                        <a:p>
                          <a:pPr algn="r"/>
                          <a:r>
                            <a:rPr lang="sl-SI" dirty="0"/>
                            <a:t>-2.56</a:t>
                          </a:r>
                          <a:endParaRPr lang="en-SI" dirty="0"/>
                        </a:p>
                      </a:txBody>
                      <a:tcPr/>
                    </a:tc>
                    <a:tc>
                      <a:txBody>
                        <a:bodyPr/>
                        <a:lstStyle/>
                        <a:p>
                          <a:pPr algn="r"/>
                          <a:r>
                            <a:rPr lang="sl-SI" dirty="0"/>
                            <a:t>6.55</a:t>
                          </a:r>
                          <a:endParaRPr lang="en-SI" dirty="0"/>
                        </a:p>
                      </a:txBody>
                      <a:tcPr/>
                    </a:tc>
                    <a:tc>
                      <a:txBody>
                        <a:bodyPr/>
                        <a:lstStyle/>
                        <a:p>
                          <a:pPr algn="r"/>
                          <a:r>
                            <a:rPr lang="sl-SI" dirty="0"/>
                            <a:t>32.77</a:t>
                          </a:r>
                          <a:endParaRPr lang="en-SI" dirty="0"/>
                        </a:p>
                      </a:txBody>
                      <a:tcPr/>
                    </a:tc>
                    <a:extLst>
                      <a:ext uri="{0D108BD9-81ED-4DB2-BD59-A6C34878D82A}">
                        <a16:rowId xmlns:a16="http://schemas.microsoft.com/office/drawing/2014/main" val="1004982899"/>
                      </a:ext>
                    </a:extLst>
                  </a:tr>
                  <a:tr h="370840">
                    <a:tc>
                      <a:txBody>
                        <a:bodyPr/>
                        <a:lstStyle/>
                        <a:p>
                          <a:pPr algn="r"/>
                          <a:r>
                            <a:rPr lang="sl-SI" dirty="0"/>
                            <a:t>3</a:t>
                          </a:r>
                          <a:endParaRPr lang="en-SI" dirty="0"/>
                        </a:p>
                      </a:txBody>
                      <a:tcPr/>
                    </a:tc>
                    <a:tc>
                      <a:txBody>
                        <a:bodyPr/>
                        <a:lstStyle/>
                        <a:p>
                          <a:pPr algn="r"/>
                          <a:r>
                            <a:rPr lang="sl-SI" dirty="0"/>
                            <a:t>8</a:t>
                          </a:r>
                          <a:endParaRPr lang="en-SI" dirty="0"/>
                        </a:p>
                      </a:txBody>
                      <a:tcPr/>
                    </a:tc>
                    <a:tc>
                      <a:txBody>
                        <a:bodyPr/>
                        <a:lstStyle/>
                        <a:p>
                          <a:pPr algn="r"/>
                          <a:r>
                            <a:rPr lang="sl-SI" dirty="0"/>
                            <a:t>24</a:t>
                          </a:r>
                          <a:endParaRPr lang="en-SI" dirty="0"/>
                        </a:p>
                      </a:txBody>
                      <a:tcPr/>
                    </a:tc>
                    <a:tc>
                      <a:txBody>
                        <a:bodyPr/>
                        <a:lstStyle/>
                        <a:p>
                          <a:pPr algn="r"/>
                          <a:r>
                            <a:rPr lang="sl-SI" dirty="0"/>
                            <a:t>-1.56</a:t>
                          </a:r>
                          <a:endParaRPr lang="en-SI" dirty="0"/>
                        </a:p>
                      </a:txBody>
                      <a:tcPr/>
                    </a:tc>
                    <a:tc>
                      <a:txBody>
                        <a:bodyPr/>
                        <a:lstStyle/>
                        <a:p>
                          <a:pPr algn="r"/>
                          <a:r>
                            <a:rPr lang="sl-SI" dirty="0"/>
                            <a:t>2.43</a:t>
                          </a:r>
                          <a:endParaRPr lang="en-SI" dirty="0"/>
                        </a:p>
                      </a:txBody>
                      <a:tcPr/>
                    </a:tc>
                    <a:tc>
                      <a:txBody>
                        <a:bodyPr/>
                        <a:lstStyle/>
                        <a:p>
                          <a:pPr algn="r"/>
                          <a:r>
                            <a:rPr lang="sl-SI" dirty="0"/>
                            <a:t>19.47</a:t>
                          </a:r>
                          <a:endParaRPr lang="en-SI" dirty="0"/>
                        </a:p>
                      </a:txBody>
                      <a:tcPr/>
                    </a:tc>
                    <a:extLst>
                      <a:ext uri="{0D108BD9-81ED-4DB2-BD59-A6C34878D82A}">
                        <a16:rowId xmlns:a16="http://schemas.microsoft.com/office/drawing/2014/main" val="1599982296"/>
                      </a:ext>
                    </a:extLst>
                  </a:tr>
                  <a:tr h="370840">
                    <a:tc>
                      <a:txBody>
                        <a:bodyPr/>
                        <a:lstStyle/>
                        <a:p>
                          <a:pPr algn="r"/>
                          <a:r>
                            <a:rPr lang="sl-SI" dirty="0"/>
                            <a:t>4</a:t>
                          </a:r>
                          <a:endParaRPr lang="en-SI" dirty="0"/>
                        </a:p>
                      </a:txBody>
                      <a:tcPr/>
                    </a:tc>
                    <a:tc>
                      <a:txBody>
                        <a:bodyPr/>
                        <a:lstStyle/>
                        <a:p>
                          <a:pPr algn="r"/>
                          <a:r>
                            <a:rPr lang="sl-SI" dirty="0"/>
                            <a:t>13</a:t>
                          </a:r>
                          <a:endParaRPr lang="en-SI" dirty="0"/>
                        </a:p>
                      </a:txBody>
                      <a:tcPr/>
                    </a:tc>
                    <a:tc>
                      <a:txBody>
                        <a:bodyPr/>
                        <a:lstStyle/>
                        <a:p>
                          <a:pPr algn="r"/>
                          <a:r>
                            <a:rPr lang="sl-SI" dirty="0"/>
                            <a:t>52</a:t>
                          </a:r>
                          <a:endParaRPr lang="en-SI" dirty="0"/>
                        </a:p>
                      </a:txBody>
                      <a:tcPr/>
                    </a:tc>
                    <a:tc>
                      <a:txBody>
                        <a:bodyPr/>
                        <a:lstStyle/>
                        <a:p>
                          <a:pPr algn="r"/>
                          <a:r>
                            <a:rPr lang="sl-SI" dirty="0"/>
                            <a:t>-0.56</a:t>
                          </a:r>
                          <a:endParaRPr lang="en-SI" dirty="0"/>
                        </a:p>
                      </a:txBody>
                      <a:tcPr/>
                    </a:tc>
                    <a:tc>
                      <a:txBody>
                        <a:bodyPr/>
                        <a:lstStyle/>
                        <a:p>
                          <a:pPr algn="r"/>
                          <a:r>
                            <a:rPr lang="sl-SI" dirty="0"/>
                            <a:t>0.31</a:t>
                          </a:r>
                          <a:endParaRPr lang="en-SI" dirty="0"/>
                        </a:p>
                      </a:txBody>
                      <a:tcPr/>
                    </a:tc>
                    <a:tc>
                      <a:txBody>
                        <a:bodyPr/>
                        <a:lstStyle/>
                        <a:p>
                          <a:pPr algn="r"/>
                          <a:r>
                            <a:rPr lang="sl-SI" dirty="0"/>
                            <a:t>4.08</a:t>
                          </a:r>
                          <a:endParaRPr lang="en-SI" dirty="0"/>
                        </a:p>
                      </a:txBody>
                      <a:tcPr/>
                    </a:tc>
                    <a:extLst>
                      <a:ext uri="{0D108BD9-81ED-4DB2-BD59-A6C34878D82A}">
                        <a16:rowId xmlns:a16="http://schemas.microsoft.com/office/drawing/2014/main" val="1236483596"/>
                      </a:ext>
                    </a:extLst>
                  </a:tr>
                  <a:tr h="370840">
                    <a:tc>
                      <a:txBody>
                        <a:bodyPr/>
                        <a:lstStyle/>
                        <a:p>
                          <a:pPr algn="r"/>
                          <a:r>
                            <a:rPr lang="sl-SI" dirty="0"/>
                            <a:t>5</a:t>
                          </a:r>
                          <a:endParaRPr lang="en-SI" dirty="0"/>
                        </a:p>
                      </a:txBody>
                      <a:tcPr/>
                    </a:tc>
                    <a:tc>
                      <a:txBody>
                        <a:bodyPr/>
                        <a:lstStyle/>
                        <a:p>
                          <a:pPr algn="r"/>
                          <a:r>
                            <a:rPr lang="sl-SI" dirty="0"/>
                            <a:t>6</a:t>
                          </a:r>
                          <a:endParaRPr lang="en-SI" dirty="0"/>
                        </a:p>
                      </a:txBody>
                      <a:tcPr/>
                    </a:tc>
                    <a:tc>
                      <a:txBody>
                        <a:bodyPr/>
                        <a:lstStyle/>
                        <a:p>
                          <a:pPr algn="r"/>
                          <a:r>
                            <a:rPr lang="sl-SI" dirty="0"/>
                            <a:t>30</a:t>
                          </a:r>
                          <a:endParaRPr lang="en-SI" dirty="0"/>
                        </a:p>
                      </a:txBody>
                      <a:tcPr/>
                    </a:tc>
                    <a:tc>
                      <a:txBody>
                        <a:bodyPr/>
                        <a:lstStyle/>
                        <a:p>
                          <a:pPr algn="r"/>
                          <a:r>
                            <a:rPr lang="sl-SI" dirty="0"/>
                            <a:t>0.44</a:t>
                          </a:r>
                          <a:endParaRPr lang="en-SI" dirty="0"/>
                        </a:p>
                      </a:txBody>
                      <a:tcPr/>
                    </a:tc>
                    <a:tc>
                      <a:txBody>
                        <a:bodyPr/>
                        <a:lstStyle/>
                        <a:p>
                          <a:pPr algn="r"/>
                          <a:r>
                            <a:rPr lang="sl-SI" dirty="0"/>
                            <a:t>0.19</a:t>
                          </a:r>
                          <a:endParaRPr lang="en-SI" dirty="0"/>
                        </a:p>
                      </a:txBody>
                      <a:tcPr/>
                    </a:tc>
                    <a:tc>
                      <a:txBody>
                        <a:bodyPr/>
                        <a:lstStyle/>
                        <a:p>
                          <a:pPr algn="r"/>
                          <a:r>
                            <a:rPr lang="sl-SI" dirty="0"/>
                            <a:t>1.16</a:t>
                          </a:r>
                          <a:endParaRPr lang="en-SI" dirty="0"/>
                        </a:p>
                      </a:txBody>
                      <a:tcPr/>
                    </a:tc>
                    <a:extLst>
                      <a:ext uri="{0D108BD9-81ED-4DB2-BD59-A6C34878D82A}">
                        <a16:rowId xmlns:a16="http://schemas.microsoft.com/office/drawing/2014/main" val="4277191404"/>
                      </a:ext>
                    </a:extLst>
                  </a:tr>
                  <a:tr h="370840">
                    <a:tc>
                      <a:txBody>
                        <a:bodyPr/>
                        <a:lstStyle/>
                        <a:p>
                          <a:pPr algn="r"/>
                          <a:r>
                            <a:rPr lang="sl-SI" dirty="0"/>
                            <a:t>6</a:t>
                          </a:r>
                          <a:endParaRPr lang="en-SI" dirty="0"/>
                        </a:p>
                      </a:txBody>
                      <a:tcPr/>
                    </a:tc>
                    <a:tc>
                      <a:txBody>
                        <a:bodyPr/>
                        <a:lstStyle/>
                        <a:p>
                          <a:pPr algn="r"/>
                          <a:r>
                            <a:rPr lang="sl-SI" dirty="0"/>
                            <a:t>6</a:t>
                          </a:r>
                          <a:endParaRPr lang="en-SI" dirty="0"/>
                        </a:p>
                      </a:txBody>
                      <a:tcPr/>
                    </a:tc>
                    <a:tc>
                      <a:txBody>
                        <a:bodyPr/>
                        <a:lstStyle/>
                        <a:p>
                          <a:pPr algn="r"/>
                          <a:r>
                            <a:rPr lang="sl-SI" dirty="0"/>
                            <a:t>36</a:t>
                          </a:r>
                          <a:endParaRPr lang="en-SI" dirty="0"/>
                        </a:p>
                      </a:txBody>
                      <a:tcPr/>
                    </a:tc>
                    <a:tc>
                      <a:txBody>
                        <a:bodyPr/>
                        <a:lstStyle/>
                        <a:p>
                          <a:pPr algn="r"/>
                          <a:r>
                            <a:rPr lang="sl-SI" dirty="0"/>
                            <a:t>1.44</a:t>
                          </a:r>
                          <a:endParaRPr lang="en-SI" dirty="0"/>
                        </a:p>
                      </a:txBody>
                      <a:tcPr/>
                    </a:tc>
                    <a:tc>
                      <a:txBody>
                        <a:bodyPr/>
                        <a:lstStyle/>
                        <a:p>
                          <a:pPr algn="r"/>
                          <a:r>
                            <a:rPr lang="sl-SI" dirty="0"/>
                            <a:t>2.07</a:t>
                          </a:r>
                          <a:endParaRPr lang="en-SI" dirty="0"/>
                        </a:p>
                      </a:txBody>
                      <a:tcPr/>
                    </a:tc>
                    <a:tc>
                      <a:txBody>
                        <a:bodyPr/>
                        <a:lstStyle/>
                        <a:p>
                          <a:pPr algn="r"/>
                          <a:r>
                            <a:rPr lang="sl-SI" dirty="0"/>
                            <a:t>12.44</a:t>
                          </a:r>
                          <a:endParaRPr lang="en-SI" dirty="0"/>
                        </a:p>
                      </a:txBody>
                      <a:tcPr/>
                    </a:tc>
                    <a:extLst>
                      <a:ext uri="{0D108BD9-81ED-4DB2-BD59-A6C34878D82A}">
                        <a16:rowId xmlns:a16="http://schemas.microsoft.com/office/drawing/2014/main" val="2942766300"/>
                      </a:ext>
                    </a:extLst>
                  </a:tr>
                  <a:tr h="370840">
                    <a:tc>
                      <a:txBody>
                        <a:bodyPr/>
                        <a:lstStyle/>
                        <a:p>
                          <a:pPr algn="r"/>
                          <a:r>
                            <a:rPr lang="sl-SI" dirty="0"/>
                            <a:t>7</a:t>
                          </a:r>
                          <a:endParaRPr lang="en-SI" dirty="0"/>
                        </a:p>
                      </a:txBody>
                      <a:tcPr/>
                    </a:tc>
                    <a:tc>
                      <a:txBody>
                        <a:bodyPr/>
                        <a:lstStyle/>
                        <a:p>
                          <a:pPr algn="r"/>
                          <a:r>
                            <a:rPr lang="sl-SI" dirty="0"/>
                            <a:t>3</a:t>
                          </a:r>
                          <a:endParaRPr lang="en-SI" dirty="0"/>
                        </a:p>
                      </a:txBody>
                      <a:tcPr/>
                    </a:tc>
                    <a:tc>
                      <a:txBody>
                        <a:bodyPr/>
                        <a:lstStyle/>
                        <a:p>
                          <a:pPr algn="r"/>
                          <a:r>
                            <a:rPr lang="sl-SI" dirty="0"/>
                            <a:t>21</a:t>
                          </a:r>
                          <a:endParaRPr lang="en-SI" dirty="0"/>
                        </a:p>
                      </a:txBody>
                      <a:tcPr/>
                    </a:tc>
                    <a:tc>
                      <a:txBody>
                        <a:bodyPr/>
                        <a:lstStyle/>
                        <a:p>
                          <a:pPr algn="r"/>
                          <a:r>
                            <a:rPr lang="sl-SI" dirty="0"/>
                            <a:t>2.44</a:t>
                          </a:r>
                          <a:endParaRPr lang="en-SI" dirty="0"/>
                        </a:p>
                      </a:txBody>
                      <a:tcPr/>
                    </a:tc>
                    <a:tc>
                      <a:txBody>
                        <a:bodyPr/>
                        <a:lstStyle/>
                        <a:p>
                          <a:pPr algn="r"/>
                          <a:r>
                            <a:rPr lang="sl-SI" dirty="0"/>
                            <a:t>5.95</a:t>
                          </a:r>
                          <a:endParaRPr lang="en-SI" dirty="0"/>
                        </a:p>
                      </a:txBody>
                      <a:tcPr/>
                    </a:tc>
                    <a:tc>
                      <a:txBody>
                        <a:bodyPr/>
                        <a:lstStyle/>
                        <a:p>
                          <a:pPr algn="r"/>
                          <a:r>
                            <a:rPr lang="sl-SI" dirty="0"/>
                            <a:t>17.86</a:t>
                          </a:r>
                          <a:endParaRPr lang="en-SI" dirty="0"/>
                        </a:p>
                      </a:txBody>
                      <a:tcPr/>
                    </a:tc>
                    <a:extLst>
                      <a:ext uri="{0D108BD9-81ED-4DB2-BD59-A6C34878D82A}">
                        <a16:rowId xmlns:a16="http://schemas.microsoft.com/office/drawing/2014/main" val="2564451525"/>
                      </a:ext>
                    </a:extLst>
                  </a:tr>
                  <a:tr h="370840">
                    <a:tc>
                      <a:txBody>
                        <a:bodyPr/>
                        <a:lstStyle/>
                        <a:p>
                          <a:pPr algn="r"/>
                          <a:r>
                            <a:rPr lang="sl-SI" dirty="0"/>
                            <a:t>8</a:t>
                          </a:r>
                          <a:endParaRPr lang="en-SI" dirty="0"/>
                        </a:p>
                      </a:txBody>
                      <a:tcPr/>
                    </a:tc>
                    <a:tc>
                      <a:txBody>
                        <a:bodyPr/>
                        <a:lstStyle/>
                        <a:p>
                          <a:pPr algn="r"/>
                          <a:r>
                            <a:rPr lang="sl-SI" dirty="0"/>
                            <a:t>3</a:t>
                          </a:r>
                          <a:endParaRPr lang="en-SI" dirty="0"/>
                        </a:p>
                      </a:txBody>
                      <a:tcPr/>
                    </a:tc>
                    <a:tc>
                      <a:txBody>
                        <a:bodyPr/>
                        <a:lstStyle/>
                        <a:p>
                          <a:pPr algn="r"/>
                          <a:r>
                            <a:rPr lang="sl-SI" dirty="0"/>
                            <a:t>24</a:t>
                          </a:r>
                          <a:endParaRPr lang="en-SI" dirty="0"/>
                        </a:p>
                      </a:txBody>
                      <a:tcPr/>
                    </a:tc>
                    <a:tc>
                      <a:txBody>
                        <a:bodyPr/>
                        <a:lstStyle/>
                        <a:p>
                          <a:pPr algn="r"/>
                          <a:r>
                            <a:rPr lang="sl-SI" dirty="0"/>
                            <a:t>3.44</a:t>
                          </a:r>
                          <a:endParaRPr lang="en-SI" dirty="0"/>
                        </a:p>
                      </a:txBody>
                      <a:tcPr/>
                    </a:tc>
                    <a:tc>
                      <a:txBody>
                        <a:bodyPr/>
                        <a:lstStyle/>
                        <a:p>
                          <a:pPr algn="r"/>
                          <a:r>
                            <a:rPr lang="sl-SI" dirty="0"/>
                            <a:t>11.83</a:t>
                          </a:r>
                          <a:endParaRPr lang="en-SI" dirty="0"/>
                        </a:p>
                      </a:txBody>
                      <a:tcPr/>
                    </a:tc>
                    <a:tc>
                      <a:txBody>
                        <a:bodyPr/>
                        <a:lstStyle/>
                        <a:p>
                          <a:pPr algn="r"/>
                          <a:r>
                            <a:rPr lang="sl-SI" dirty="0"/>
                            <a:t>35.50</a:t>
                          </a:r>
                          <a:endParaRPr lang="en-SI" dirty="0"/>
                        </a:p>
                      </a:txBody>
                      <a:tcPr/>
                    </a:tc>
                    <a:extLst>
                      <a:ext uri="{0D108BD9-81ED-4DB2-BD59-A6C34878D82A}">
                        <a16:rowId xmlns:a16="http://schemas.microsoft.com/office/drawing/2014/main" val="2472522251"/>
                      </a:ext>
                    </a:extLst>
                  </a:tr>
                  <a:tr h="370840">
                    <a:tc>
                      <a:txBody>
                        <a:bodyPr/>
                        <a:lstStyle/>
                        <a:p>
                          <a:pPr algn="r"/>
                          <a:r>
                            <a:rPr lang="sl-SI" dirty="0"/>
                            <a:t>9</a:t>
                          </a:r>
                          <a:endParaRPr lang="en-SI" dirty="0"/>
                        </a:p>
                      </a:txBody>
                      <a:tcPr/>
                    </a:tc>
                    <a:tc>
                      <a:txBody>
                        <a:bodyPr/>
                        <a:lstStyle/>
                        <a:p>
                          <a:pPr algn="r"/>
                          <a:r>
                            <a:rPr lang="sl-SI" dirty="0"/>
                            <a:t>2</a:t>
                          </a:r>
                          <a:endParaRPr lang="en-SI" dirty="0"/>
                        </a:p>
                      </a:txBody>
                      <a:tcPr/>
                    </a:tc>
                    <a:tc>
                      <a:txBody>
                        <a:bodyPr/>
                        <a:lstStyle/>
                        <a:p>
                          <a:pPr algn="r"/>
                          <a:r>
                            <a:rPr lang="sl-SI" dirty="0"/>
                            <a:t>18</a:t>
                          </a:r>
                          <a:endParaRPr lang="en-SI" dirty="0"/>
                        </a:p>
                      </a:txBody>
                      <a:tcPr/>
                    </a:tc>
                    <a:tc>
                      <a:txBody>
                        <a:bodyPr/>
                        <a:lstStyle/>
                        <a:p>
                          <a:pPr algn="r"/>
                          <a:r>
                            <a:rPr lang="sl-SI" dirty="0"/>
                            <a:t>4.44</a:t>
                          </a:r>
                          <a:endParaRPr lang="en-SI" dirty="0"/>
                        </a:p>
                      </a:txBody>
                      <a:tcPr/>
                    </a:tc>
                    <a:tc>
                      <a:txBody>
                        <a:bodyPr/>
                        <a:lstStyle/>
                        <a:p>
                          <a:pPr algn="r"/>
                          <a:r>
                            <a:rPr lang="sl-SI" dirty="0"/>
                            <a:t>19.71</a:t>
                          </a:r>
                          <a:endParaRPr lang="en-SI" dirty="0"/>
                        </a:p>
                      </a:txBody>
                      <a:tcPr/>
                    </a:tc>
                    <a:tc>
                      <a:txBody>
                        <a:bodyPr/>
                        <a:lstStyle/>
                        <a:p>
                          <a:pPr algn="r"/>
                          <a:r>
                            <a:rPr lang="sl-SI" dirty="0"/>
                            <a:t>39.43</a:t>
                          </a:r>
                          <a:endParaRPr lang="en-SI" dirty="0"/>
                        </a:p>
                      </a:txBody>
                      <a:tcPr/>
                    </a:tc>
                    <a:extLst>
                      <a:ext uri="{0D108BD9-81ED-4DB2-BD59-A6C34878D82A}">
                        <a16:rowId xmlns:a16="http://schemas.microsoft.com/office/drawing/2014/main" val="4058032564"/>
                      </a:ext>
                    </a:extLst>
                  </a:tr>
                  <a:tr h="370840">
                    <a:tc>
                      <a:txBody>
                        <a:bodyPr/>
                        <a:lstStyle/>
                        <a:p>
                          <a:pPr algn="r"/>
                          <a:r>
                            <a:rPr lang="sl-SI" dirty="0"/>
                            <a:t>10</a:t>
                          </a:r>
                          <a:endParaRPr lang="en-SI" dirty="0"/>
                        </a:p>
                      </a:txBody>
                      <a:tcPr/>
                    </a:tc>
                    <a:tc>
                      <a:txBody>
                        <a:bodyPr/>
                        <a:lstStyle/>
                        <a:p>
                          <a:pPr algn="r"/>
                          <a:r>
                            <a:rPr lang="sl-SI" dirty="0"/>
                            <a:t>1</a:t>
                          </a:r>
                          <a:endParaRPr lang="en-SI" dirty="0"/>
                        </a:p>
                      </a:txBody>
                      <a:tcPr/>
                    </a:tc>
                    <a:tc>
                      <a:txBody>
                        <a:bodyPr/>
                        <a:lstStyle/>
                        <a:p>
                          <a:pPr algn="r"/>
                          <a:r>
                            <a:rPr lang="sl-SI" dirty="0"/>
                            <a:t>10</a:t>
                          </a:r>
                          <a:endParaRPr lang="en-SI" dirty="0"/>
                        </a:p>
                      </a:txBody>
                      <a:tcPr/>
                    </a:tc>
                    <a:tc>
                      <a:txBody>
                        <a:bodyPr/>
                        <a:lstStyle/>
                        <a:p>
                          <a:pPr algn="r"/>
                          <a:r>
                            <a:rPr lang="sl-SI" dirty="0"/>
                            <a:t>5.44</a:t>
                          </a:r>
                          <a:endParaRPr lang="en-SI" dirty="0"/>
                        </a:p>
                      </a:txBody>
                      <a:tcPr/>
                    </a:tc>
                    <a:tc>
                      <a:txBody>
                        <a:bodyPr/>
                        <a:lstStyle/>
                        <a:p>
                          <a:pPr algn="r"/>
                          <a:r>
                            <a:rPr lang="sl-SI" dirty="0"/>
                            <a:t>29.59</a:t>
                          </a:r>
                          <a:endParaRPr lang="en-SI" dirty="0"/>
                        </a:p>
                      </a:txBody>
                      <a:tcPr/>
                    </a:tc>
                    <a:tc>
                      <a:txBody>
                        <a:bodyPr/>
                        <a:lstStyle/>
                        <a:p>
                          <a:pPr algn="r"/>
                          <a:r>
                            <a:rPr lang="sl-SI" dirty="0"/>
                            <a:t>29.59</a:t>
                          </a:r>
                          <a:endParaRPr lang="en-SI" dirty="0"/>
                        </a:p>
                      </a:txBody>
                      <a:tcPr/>
                    </a:tc>
                    <a:extLst>
                      <a:ext uri="{0D108BD9-81ED-4DB2-BD59-A6C34878D82A}">
                        <a16:rowId xmlns:a16="http://schemas.microsoft.com/office/drawing/2014/main" val="3773591198"/>
                      </a:ext>
                    </a:extLst>
                  </a:tr>
                  <a:tr h="370840">
                    <a:tc>
                      <a:txBody>
                        <a:bodyPr/>
                        <a:lstStyle/>
                        <a:p>
                          <a:pPr algn="r"/>
                          <a:r>
                            <a:rPr lang="sl-SI" dirty="0"/>
                            <a:t>N</a:t>
                          </a:r>
                          <a:endParaRPr lang="en-SI" dirty="0"/>
                        </a:p>
                      </a:txBody>
                      <a:tcPr/>
                    </a:tc>
                    <a:tc>
                      <a:txBody>
                        <a:bodyPr/>
                        <a:lstStyle/>
                        <a:p>
                          <a:pPr algn="r"/>
                          <a:r>
                            <a:rPr lang="sl-SI" dirty="0"/>
                            <a:t>50</a:t>
                          </a:r>
                          <a:endParaRPr lang="en-SI" dirty="0"/>
                        </a:p>
                      </a:txBody>
                      <a:tcPr/>
                    </a:tc>
                    <a:tc>
                      <a:txBody>
                        <a:bodyPr/>
                        <a:lstStyle/>
                        <a:p>
                          <a:pPr algn="r"/>
                          <a:r>
                            <a:rPr lang="sl-SI" dirty="0"/>
                            <a:t>228</a:t>
                          </a: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r>
                            <a:rPr lang="el-GR" dirty="0"/>
                            <a:t>Σ</a:t>
                          </a:r>
                          <a:r>
                            <a:rPr lang="sl-SI" dirty="0"/>
                            <a:t>230.32</a:t>
                          </a:r>
                          <a:endParaRPr lang="en-SI" dirty="0"/>
                        </a:p>
                      </a:txBody>
                      <a:tcPr/>
                    </a:tc>
                    <a:extLst>
                      <a:ext uri="{0D108BD9-81ED-4DB2-BD59-A6C34878D82A}">
                        <a16:rowId xmlns:a16="http://schemas.microsoft.com/office/drawing/2014/main" val="3903502199"/>
                      </a:ext>
                    </a:extLst>
                  </a:tr>
                </a:tbl>
              </a:graphicData>
            </a:graphic>
          </p:graphicFrame>
        </mc:Fallback>
      </mc:AlternateContent>
    </p:spTree>
    <p:extLst>
      <p:ext uri="{BB962C8B-B14F-4D97-AF65-F5344CB8AC3E}">
        <p14:creationId xmlns:p14="http://schemas.microsoft.com/office/powerpoint/2010/main" val="1840691910"/>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Coefficient of variation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dirty="0"/>
                  <a:t>Measure of relative variability (relative standard deviation)</a:t>
                </a:r>
              </a:p>
              <a:p>
                <a:r>
                  <a:rPr lang="en-GB" dirty="0"/>
                  <a:t>Ratio of the standard deviation to the mean: </a:t>
                </a:r>
                <a14:m>
                  <m:oMath xmlns:m="http://schemas.openxmlformats.org/officeDocument/2006/math">
                    <m:r>
                      <a:rPr lang="en-GB" b="0" i="1" smtClean="0">
                        <a:latin typeface="Cambria Math" panose="02040503050406030204" pitchFamily="18" charset="0"/>
                      </a:rPr>
                      <m:t>𝐾𝑉</m:t>
                    </m:r>
                    <m:r>
                      <a:rPr lang="en-GB" b="0" i="1" smtClean="0">
                        <a:latin typeface="Cambria Math" panose="02040503050406030204" pitchFamily="18" charset="0"/>
                      </a:rPr>
                      <m:t>=</m:t>
                    </m:r>
                    <m:f>
                      <m:fPr>
                        <m:ctrlPr>
                          <a:rPr lang="en-GB" b="0" i="1" smtClean="0">
                            <a:latin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𝜎</m:t>
                        </m:r>
                      </m:num>
                      <m:den>
                        <m:r>
                          <a:rPr lang="en-GB" b="0" i="1" smtClean="0">
                            <a:latin typeface="Cambria Math" panose="02040503050406030204" pitchFamily="18" charset="0"/>
                            <a:ea typeface="Cambria Math" panose="02040503050406030204" pitchFamily="18" charset="0"/>
                          </a:rPr>
                          <m:t>𝜇</m:t>
                        </m:r>
                      </m:den>
                    </m:f>
                  </m:oMath>
                </a14:m>
                <a:endParaRPr lang="en-GB" noProof="0" dirty="0"/>
              </a:p>
              <a:p>
                <a:pPr marL="0" indent="0">
                  <a:buNone/>
                </a:pPr>
                <a:endParaRPr lang="en-GB" u="sng" dirty="0"/>
              </a:p>
              <a:p>
                <a:pPr marL="0" indent="0">
                  <a:buNone/>
                </a:pPr>
                <a:r>
                  <a:rPr lang="en-GB" u="sng" dirty="0"/>
                  <a:t>Example:</a:t>
                </a:r>
                <a:r>
                  <a:rPr lang="en-GB" dirty="0"/>
                  <a:t> household size 	</a:t>
                </a:r>
              </a:p>
              <a:p>
                <a:pPr marL="0" indent="0">
                  <a:buNone/>
                </a:pPr>
                <a14:m>
                  <m:oMath xmlns:m="http://schemas.openxmlformats.org/officeDocument/2006/math">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=4.56            </m:t>
                    </m:r>
                    <m:r>
                      <a:rPr lang="en-GB" i="1">
                        <a:latin typeface="Cambria Math" panose="02040503050406030204" pitchFamily="18" charset="0"/>
                        <a:ea typeface="Cambria Math" panose="02040503050406030204" pitchFamily="18" charset="0"/>
                      </a:rPr>
                      <m:t>𝜎</m:t>
                    </m:r>
                    <m:r>
                      <a:rPr lang="en-GB" i="1">
                        <a:latin typeface="Cambria Math" panose="02040503050406030204" pitchFamily="18" charset="0"/>
                        <a:ea typeface="Cambria Math" panose="02040503050406030204" pitchFamily="18" charset="0"/>
                      </a:rPr>
                      <m:t>=2.15</m:t>
                    </m:r>
                  </m:oMath>
                </a14:m>
                <a:r>
                  <a:rPr lang="en-GB" dirty="0">
                    <a:ea typeface="Cambria Math" panose="02040503050406030204" pitchFamily="18" charset="0"/>
                  </a:rPr>
                  <a:t>		</a:t>
                </a:r>
                <a:r>
                  <a:rPr lang="en-GB" dirty="0"/>
                  <a:t> </a:t>
                </a:r>
                <a14:m>
                  <m:oMath xmlns:m="http://schemas.openxmlformats.org/officeDocument/2006/math">
                    <m:r>
                      <a:rPr lang="en-GB" i="1">
                        <a:latin typeface="Cambria Math" panose="02040503050406030204" pitchFamily="18" charset="0"/>
                      </a:rPr>
                      <m:t>𝐾𝑉</m:t>
                    </m:r>
                    <m:r>
                      <a:rPr lang="en-GB" i="1">
                        <a:latin typeface="Cambria Math" panose="02040503050406030204" pitchFamily="18" charset="0"/>
                      </a:rPr>
                      <m:t>=</m:t>
                    </m:r>
                    <m:f>
                      <m:fPr>
                        <m:ctrlPr>
                          <a:rPr lang="en-GB" i="1">
                            <a:latin typeface="Cambria Math" panose="02040503050406030204" pitchFamily="18" charset="0"/>
                          </a:rPr>
                        </m:ctrlPr>
                      </m:fPr>
                      <m:num>
                        <m:r>
                          <a:rPr lang="en-GB" b="0" i="1" smtClean="0">
                            <a:latin typeface="Cambria Math" panose="02040503050406030204" pitchFamily="18" charset="0"/>
                            <a:ea typeface="Cambria Math" panose="02040503050406030204" pitchFamily="18" charset="0"/>
                          </a:rPr>
                          <m:t>2.15</m:t>
                        </m:r>
                      </m:num>
                      <m:den>
                        <m:r>
                          <a:rPr lang="en-GB" b="0" i="1" smtClean="0">
                            <a:latin typeface="Cambria Math" panose="02040503050406030204" pitchFamily="18" charset="0"/>
                            <a:ea typeface="Cambria Math" panose="02040503050406030204" pitchFamily="18" charset="0"/>
                          </a:rPr>
                          <m:t>4.56</m:t>
                        </m:r>
                      </m:den>
                    </m:f>
                    <m:r>
                      <a:rPr lang="en-GB" b="0" i="1" smtClean="0">
                        <a:latin typeface="Cambria Math" panose="02040503050406030204" pitchFamily="18" charset="0"/>
                        <a:ea typeface="Cambria Math" panose="02040503050406030204" pitchFamily="18" charset="0"/>
                      </a:rPr>
                      <m:t>=0.47</m:t>
                    </m:r>
                  </m:oMath>
                </a14:m>
                <a:endParaRPr lang="en-GB" dirty="0">
                  <a:ea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blipFill>
                <a:blip r:embed="rId2"/>
                <a:stretch>
                  <a:fillRect l="-1217"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35</a:t>
            </a:fld>
            <a:endParaRPr lang="en-SI"/>
          </a:p>
        </p:txBody>
      </p:sp>
    </p:spTree>
    <p:extLst>
      <p:ext uri="{BB962C8B-B14F-4D97-AF65-F5344CB8AC3E}">
        <p14:creationId xmlns:p14="http://schemas.microsoft.com/office/powerpoint/2010/main" val="1717933174"/>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noProof="0" dirty="0">
                <a:solidFill>
                  <a:schemeClr val="accent6"/>
                </a:solidFill>
              </a:rPr>
              <a:t>Variability of normal distribution</a:t>
            </a: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sz="half" idx="1"/>
              </p:nvPr>
            </p:nvSpPr>
            <p:spPr/>
            <p:txBody>
              <a:bodyPr>
                <a:normAutofit/>
              </a:bodyPr>
              <a:lstStyle/>
              <a:p>
                <a:r>
                  <a:rPr lang="en-GB" dirty="0">
                    <a:ea typeface="Cambria Math" panose="02040503050406030204" pitchFamily="18" charset="0"/>
                  </a:rPr>
                  <a:t>68.3% of units are within one standard deviation from the mean </a:t>
                </a:r>
                <a14:m>
                  <m:oMath xmlns:m="http://schemas.openxmlformats.org/officeDocument/2006/math">
                    <m:d>
                      <m:dPr>
                        <m:begChr m:val="["/>
                        <m:endChr m:val="]"/>
                        <m:ctrlPr>
                          <a:rPr lang="en-GB" i="1" smtClean="0">
                            <a:latin typeface="Cambria Math" panose="02040503050406030204" pitchFamily="18" charset="0"/>
                            <a:ea typeface="Cambria Math" panose="02040503050406030204" pitchFamily="18" charset="0"/>
                          </a:rPr>
                        </m:ctrlPr>
                      </m:dPr>
                      <m:e>
                        <m:r>
                          <a:rPr lang="en-GB" i="1" smtClean="0">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m:t>
                        </m:r>
                        <m:r>
                          <a:rPr lang="en-GB" b="0" i="1" smtClean="0">
                            <a:latin typeface="Cambria Math" panose="02040503050406030204" pitchFamily="18" charset="0"/>
                            <a:ea typeface="Cambria Math" panose="02040503050406030204" pitchFamily="18" charset="0"/>
                          </a:rPr>
                          <m:t>𝜎</m:t>
                        </m:r>
                        <m:r>
                          <a:rPr lang="en-GB" b="0" i="1" smtClean="0">
                            <a:latin typeface="Cambria Math" panose="02040503050406030204" pitchFamily="18" charset="0"/>
                            <a:ea typeface="Cambria Math" panose="02040503050406030204" pitchFamily="18" charset="0"/>
                          </a:rPr>
                          <m:t>, </m:t>
                        </m:r>
                        <m:r>
                          <a:rPr lang="en-GB" i="1">
                            <a:latin typeface="Cambria Math" panose="02040503050406030204" pitchFamily="18" charset="0"/>
                            <a:ea typeface="Cambria Math" panose="02040503050406030204" pitchFamily="18" charset="0"/>
                          </a:rPr>
                          <m:t>𝜇</m:t>
                        </m:r>
                        <m:r>
                          <a:rPr lang="en-GB" b="0" i="1" smtClean="0">
                            <a:latin typeface="Cambria Math" panose="02040503050406030204" pitchFamily="18" charset="0"/>
                            <a:ea typeface="Cambria Math" panose="02040503050406030204" pitchFamily="18" charset="0"/>
                          </a:rPr>
                          <m:t>+</m:t>
                        </m:r>
                        <m:r>
                          <a:rPr lang="en-GB" i="1">
                            <a:latin typeface="Cambria Math" panose="02040503050406030204" pitchFamily="18" charset="0"/>
                            <a:ea typeface="Cambria Math" panose="02040503050406030204" pitchFamily="18" charset="0"/>
                          </a:rPr>
                          <m:t>𝜎</m:t>
                        </m:r>
                      </m:e>
                    </m:d>
                  </m:oMath>
                </a14:m>
                <a:endParaRPr lang="en-GB" dirty="0">
                  <a:ea typeface="Cambria Math" panose="02040503050406030204" pitchFamily="18" charset="0"/>
                </a:endParaRPr>
              </a:p>
              <a:p>
                <a:r>
                  <a:rPr lang="en-GB" dirty="0">
                    <a:ea typeface="Cambria Math" panose="02040503050406030204" pitchFamily="18" charset="0"/>
                  </a:rPr>
                  <a:t>95.4% of units are within two standard deviations from the mean </a:t>
                </a:r>
                <a14:m>
                  <m:oMath xmlns:m="http://schemas.openxmlformats.org/officeDocument/2006/math">
                    <m:d>
                      <m:dPr>
                        <m:begChr m:val="["/>
                        <m:endChr m:val="]"/>
                        <m:ctrlPr>
                          <a:rPr lang="en-GB" i="1">
                            <a:latin typeface="Cambria Math" panose="02040503050406030204" pitchFamily="18" charset="0"/>
                            <a:ea typeface="Cambria Math" panose="02040503050406030204" pitchFamily="18" charset="0"/>
                          </a:rPr>
                        </m:ctrlPr>
                      </m:dPr>
                      <m:e>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−2</m:t>
                        </m:r>
                        <m:r>
                          <a:rPr lang="en-GB" i="1">
                            <a:latin typeface="Cambria Math" panose="02040503050406030204" pitchFamily="18" charset="0"/>
                            <a:ea typeface="Cambria Math" panose="02040503050406030204" pitchFamily="18" charset="0"/>
                          </a:rPr>
                          <m:t>𝜎</m:t>
                        </m:r>
                        <m:r>
                          <a:rPr lang="en-GB" i="1">
                            <a:latin typeface="Cambria Math" panose="02040503050406030204" pitchFamily="18" charset="0"/>
                            <a:ea typeface="Cambria Math" panose="02040503050406030204" pitchFamily="18" charset="0"/>
                          </a:rPr>
                          <m:t>, </m:t>
                        </m:r>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+2</m:t>
                        </m:r>
                        <m:r>
                          <a:rPr lang="en-GB" i="1">
                            <a:latin typeface="Cambria Math" panose="02040503050406030204" pitchFamily="18" charset="0"/>
                            <a:ea typeface="Cambria Math" panose="02040503050406030204" pitchFamily="18" charset="0"/>
                          </a:rPr>
                          <m:t>𝜎</m:t>
                        </m:r>
                      </m:e>
                    </m:d>
                  </m:oMath>
                </a14:m>
                <a:endParaRPr lang="en-GB" dirty="0">
                  <a:ea typeface="Cambria Math" panose="02040503050406030204" pitchFamily="18" charset="0"/>
                </a:endParaRPr>
              </a:p>
              <a:p>
                <a:r>
                  <a:rPr lang="en-GB" dirty="0">
                    <a:ea typeface="Cambria Math" panose="02040503050406030204" pitchFamily="18" charset="0"/>
                  </a:rPr>
                  <a:t>99.7% of units are within three standard deviations from the mean </a:t>
                </a:r>
                <a14:m>
                  <m:oMath xmlns:m="http://schemas.openxmlformats.org/officeDocument/2006/math">
                    <m:d>
                      <m:dPr>
                        <m:begChr m:val="["/>
                        <m:endChr m:val="]"/>
                        <m:ctrlPr>
                          <a:rPr lang="en-GB" i="1">
                            <a:latin typeface="Cambria Math" panose="02040503050406030204" pitchFamily="18" charset="0"/>
                            <a:ea typeface="Cambria Math" panose="02040503050406030204" pitchFamily="18" charset="0"/>
                          </a:rPr>
                        </m:ctrlPr>
                      </m:dPr>
                      <m:e>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−3</m:t>
                        </m:r>
                        <m:r>
                          <a:rPr lang="en-GB" i="1">
                            <a:latin typeface="Cambria Math" panose="02040503050406030204" pitchFamily="18" charset="0"/>
                            <a:ea typeface="Cambria Math" panose="02040503050406030204" pitchFamily="18" charset="0"/>
                          </a:rPr>
                          <m:t>𝜎</m:t>
                        </m:r>
                        <m:r>
                          <a:rPr lang="en-GB" i="1">
                            <a:latin typeface="Cambria Math" panose="02040503050406030204" pitchFamily="18" charset="0"/>
                            <a:ea typeface="Cambria Math" panose="02040503050406030204" pitchFamily="18" charset="0"/>
                          </a:rPr>
                          <m:t>, </m:t>
                        </m:r>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+3</m:t>
                        </m:r>
                        <m:r>
                          <a:rPr lang="en-GB" i="1">
                            <a:latin typeface="Cambria Math" panose="02040503050406030204" pitchFamily="18" charset="0"/>
                            <a:ea typeface="Cambria Math" panose="02040503050406030204" pitchFamily="18" charset="0"/>
                          </a:rPr>
                          <m:t>𝜎</m:t>
                        </m:r>
                      </m:e>
                    </m:d>
                  </m:oMath>
                </a14:m>
                <a:endParaRPr lang="en-GB" dirty="0">
                  <a:ea typeface="Cambria Math" panose="02040503050406030204" pitchFamily="18" charset="0"/>
                </a:endParaRP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sz="half" idx="1"/>
              </p:nvPr>
            </p:nvSpPr>
            <p:spPr>
              <a:blipFill>
                <a:blip r:embed="rId2"/>
                <a:stretch>
                  <a:fillRect l="-2118"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36</a:t>
            </a:fld>
            <a:endParaRPr lang="en-SI"/>
          </a:p>
        </p:txBody>
      </p:sp>
      <p:pic>
        <p:nvPicPr>
          <p:cNvPr id="7" name="Content Placeholder 6">
            <a:extLst>
              <a:ext uri="{FF2B5EF4-FFF2-40B4-BE49-F238E27FC236}">
                <a16:creationId xmlns:a16="http://schemas.microsoft.com/office/drawing/2014/main" id="{02A806B6-579A-4A19-8CC5-E10D07E94350}"/>
              </a:ext>
            </a:extLst>
          </p:cNvPr>
          <p:cNvPicPr>
            <a:picLocks noGrp="1" noChangeAspect="1"/>
          </p:cNvPicPr>
          <p:nvPr>
            <p:ph sz="half" idx="2"/>
          </p:nvPr>
        </p:nvPicPr>
        <p:blipFill>
          <a:blip r:embed="rId3"/>
          <a:stretch>
            <a:fillRect/>
          </a:stretch>
        </p:blipFill>
        <p:spPr>
          <a:xfrm>
            <a:off x="6172200" y="2351201"/>
            <a:ext cx="5181600" cy="3300185"/>
          </a:xfrm>
          <a:prstGeom prst="rect">
            <a:avLst/>
          </a:prstGeom>
        </p:spPr>
      </p:pic>
    </p:spTree>
    <p:extLst>
      <p:ext uri="{BB962C8B-B14F-4D97-AF65-F5344CB8AC3E}">
        <p14:creationId xmlns:p14="http://schemas.microsoft.com/office/powerpoint/2010/main" val="112041786"/>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dirty="0">
                <a:solidFill>
                  <a:schemeClr val="accent6"/>
                </a:solidFill>
              </a:rPr>
              <a:t>Variability of normal distribution - example</a:t>
            </a:r>
            <a:endParaRPr lang="en-GB" noProof="0" dirty="0">
              <a:solidFill>
                <a:schemeClr val="accent6"/>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sz="half" idx="1"/>
              </p:nvPr>
            </p:nvSpPr>
            <p:spPr/>
            <p:txBody>
              <a:bodyPr>
                <a:normAutofit/>
              </a:bodyPr>
              <a:lstStyle/>
              <a:p>
                <a:r>
                  <a:rPr lang="en-GB" dirty="0">
                    <a:ea typeface="Cambria Math" panose="02040503050406030204" pitchFamily="18" charset="0"/>
                  </a:rPr>
                  <a:t>The IQ on a population of students is approximately normal:</a:t>
                </a:r>
              </a:p>
              <a:p>
                <a:pPr lvl="1"/>
                <a:r>
                  <a:rPr lang="en-GB" dirty="0">
                    <a:ea typeface="Cambria Math" panose="02040503050406030204" pitchFamily="18" charset="0"/>
                  </a:rPr>
                  <a:t>arethmetic mean </a:t>
                </a:r>
                <a14:m>
                  <m:oMath xmlns:m="http://schemas.openxmlformats.org/officeDocument/2006/math">
                    <m:r>
                      <a:rPr lang="en-GB" i="1">
                        <a:latin typeface="Cambria Math" panose="02040503050406030204" pitchFamily="18" charset="0"/>
                        <a:ea typeface="Cambria Math" panose="02040503050406030204" pitchFamily="18" charset="0"/>
                      </a:rPr>
                      <m:t>𝜇</m:t>
                    </m:r>
                    <m:r>
                      <a:rPr lang="en-GB" i="1">
                        <a:latin typeface="Cambria Math" panose="02040503050406030204" pitchFamily="18" charset="0"/>
                        <a:ea typeface="Cambria Math" panose="02040503050406030204" pitchFamily="18" charset="0"/>
                      </a:rPr>
                      <m:t>=105</m:t>
                    </m:r>
                  </m:oMath>
                </a14:m>
                <a:endParaRPr lang="en-GB" b="0" dirty="0">
                  <a:ea typeface="Cambria Math" panose="02040503050406030204" pitchFamily="18" charset="0"/>
                </a:endParaRPr>
              </a:p>
              <a:p>
                <a:pPr lvl="1"/>
                <a:r>
                  <a:rPr lang="en-GB" dirty="0">
                    <a:ea typeface="Cambria Math" panose="02040503050406030204" pitchFamily="18" charset="0"/>
                  </a:rPr>
                  <a:t>standard deviation </a:t>
                </a:r>
                <a14:m>
                  <m:oMath xmlns:m="http://schemas.openxmlformats.org/officeDocument/2006/math">
                    <m:r>
                      <a:rPr lang="en-GB" i="1">
                        <a:latin typeface="Cambria Math" panose="02040503050406030204" pitchFamily="18" charset="0"/>
                        <a:ea typeface="Cambria Math" panose="02040503050406030204" pitchFamily="18" charset="0"/>
                      </a:rPr>
                      <m:t>𝜎</m:t>
                    </m:r>
                    <m:r>
                      <a:rPr lang="en-GB" i="1">
                        <a:latin typeface="Cambria Math" panose="02040503050406030204" pitchFamily="18" charset="0"/>
                        <a:ea typeface="Cambria Math" panose="02040503050406030204" pitchFamily="18" charset="0"/>
                      </a:rPr>
                      <m:t>=15.</m:t>
                    </m:r>
                  </m:oMath>
                </a14:m>
                <a:endParaRPr lang="en-GB" dirty="0">
                  <a:ea typeface="Cambria Math" panose="02040503050406030204" pitchFamily="18" charset="0"/>
                </a:endParaRPr>
              </a:p>
              <a:p>
                <a:r>
                  <a:rPr lang="en-GB" dirty="0">
                    <a:ea typeface="Cambria Math" panose="02040503050406030204" pitchFamily="18" charset="0"/>
                  </a:rPr>
                  <a:t>The IQ of 95.4% of students is in the interval </a:t>
                </a:r>
                <a14:m>
                  <m:oMath xmlns:m="http://schemas.openxmlformats.org/officeDocument/2006/math">
                    <m:d>
                      <m:dPr>
                        <m:begChr m:val="["/>
                        <m:endChr m:val="]"/>
                        <m:ctrlPr>
                          <a:rPr lang="en-GB" i="1">
                            <a:latin typeface="Cambria Math" panose="02040503050406030204" pitchFamily="18" charset="0"/>
                            <a:ea typeface="Cambria Math" panose="02040503050406030204" pitchFamily="18" charset="0"/>
                          </a:rPr>
                        </m:ctrlPr>
                      </m:dPr>
                      <m:e>
                        <m:r>
                          <a:rPr lang="en-GB" b="0" i="1" smtClean="0">
                            <a:latin typeface="Cambria Math" panose="02040503050406030204" pitchFamily="18" charset="0"/>
                            <a:ea typeface="Cambria Math" panose="02040503050406030204" pitchFamily="18" charset="0"/>
                          </a:rPr>
                          <m:t>75</m:t>
                        </m:r>
                        <m:r>
                          <a:rPr lang="en-GB" i="1">
                            <a:latin typeface="Cambria Math" panose="02040503050406030204" pitchFamily="18" charset="0"/>
                            <a:ea typeface="Cambria Math" panose="02040503050406030204" pitchFamily="18" charset="0"/>
                          </a:rPr>
                          <m:t>, </m:t>
                        </m:r>
                        <m:r>
                          <a:rPr lang="en-GB" b="0" i="1" smtClean="0">
                            <a:latin typeface="Cambria Math" panose="02040503050406030204" pitchFamily="18" charset="0"/>
                            <a:ea typeface="Cambria Math" panose="02040503050406030204" pitchFamily="18" charset="0"/>
                          </a:rPr>
                          <m:t>135</m:t>
                        </m:r>
                      </m:e>
                    </m:d>
                  </m:oMath>
                </a14:m>
                <a:r>
                  <a:rPr lang="en-GB" dirty="0">
                    <a:ea typeface="Cambria Math" panose="02040503050406030204" pitchFamily="18" charset="0"/>
                  </a:rPr>
                  <a:t>.</a:t>
                </a: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sz="half" idx="1"/>
              </p:nvPr>
            </p:nvSpPr>
            <p:spPr>
              <a:blipFill>
                <a:blip r:embed="rId2"/>
                <a:stretch>
                  <a:fillRect l="-2118" t="-2241" r="-1647"/>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37</a:t>
            </a:fld>
            <a:endParaRPr lang="en-SI"/>
          </a:p>
        </p:txBody>
      </p:sp>
      <p:pic>
        <p:nvPicPr>
          <p:cNvPr id="9" name="Content Placeholder 8">
            <a:extLst>
              <a:ext uri="{FF2B5EF4-FFF2-40B4-BE49-F238E27FC236}">
                <a16:creationId xmlns:a16="http://schemas.microsoft.com/office/drawing/2014/main" id="{737F1BDD-B181-4C8A-8A21-D6D08210CA4D}"/>
              </a:ext>
            </a:extLst>
          </p:cNvPr>
          <p:cNvPicPr>
            <a:picLocks noGrp="1" noChangeAspect="1"/>
          </p:cNvPicPr>
          <p:nvPr>
            <p:ph sz="half" idx="2"/>
          </p:nvPr>
        </p:nvPicPr>
        <p:blipFill>
          <a:blip r:embed="rId3"/>
          <a:stretch>
            <a:fillRect/>
          </a:stretch>
        </p:blipFill>
        <p:spPr>
          <a:xfrm>
            <a:off x="6172200" y="2141666"/>
            <a:ext cx="5181600" cy="3719256"/>
          </a:xfrm>
          <a:prstGeom prst="rect">
            <a:avLst/>
          </a:prstGeom>
        </p:spPr>
      </p:pic>
    </p:spTree>
    <p:extLst>
      <p:ext uri="{BB962C8B-B14F-4D97-AF65-F5344CB8AC3E}">
        <p14:creationId xmlns:p14="http://schemas.microsoft.com/office/powerpoint/2010/main" val="1753207240"/>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style>
          <a:lnRef idx="2">
            <a:schemeClr val="accent6"/>
          </a:lnRef>
          <a:fillRef idx="1">
            <a:schemeClr val="lt1"/>
          </a:fillRef>
          <a:effectRef idx="0">
            <a:schemeClr val="accent6"/>
          </a:effectRef>
          <a:fontRef idx="minor">
            <a:schemeClr val="dk1"/>
          </a:fontRef>
        </p:style>
        <p:txBody>
          <a:bodyPr/>
          <a:lstStyle/>
          <a:p>
            <a:r>
              <a:rPr lang="en-GB" dirty="0">
                <a:solidFill>
                  <a:schemeClr val="accent6"/>
                </a:solidFill>
              </a:rPr>
              <a:t>Standardisation</a:t>
            </a:r>
            <a:endParaRPr lang="en-GB" noProof="0" dirty="0">
              <a:solidFill>
                <a:schemeClr val="accent6"/>
              </a:solidFill>
            </a:endParaRPr>
          </a:p>
        </p:txBody>
      </p:sp>
      <mc:AlternateContent xmlns:mc="http://schemas.openxmlformats.org/markup-compatibility/2006" xmlns:a14="http://schemas.microsoft.com/office/drawing/2010/main">
        <mc:Choice Requires="a14">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r>
                  <a:rPr lang="en-GB" dirty="0"/>
                  <a:t>Standardized values are computed by substracting each value of the variable X by its arithmetic mean and divide it by its standard deviation:</a:t>
                </a:r>
              </a:p>
              <a:p>
                <a:pPr marL="0" indent="0">
                  <a:buNone/>
                </a:pPr>
                <a14:m>
                  <m:oMathPara xmlns:m="http://schemas.openxmlformats.org/officeDocument/2006/math">
                    <m:oMathParaPr>
                      <m:jc m:val="centerGroup"/>
                    </m:oMathParaPr>
                    <m:oMath xmlns:m="http://schemas.openxmlformats.org/officeDocument/2006/math">
                      <m:sSub>
                        <m:sSubPr>
                          <m:ctrlPr>
                            <a:rPr lang="en-GB" b="0" i="1" smtClean="0">
                              <a:latin typeface="Cambria Math" panose="02040503050406030204" pitchFamily="18" charset="0"/>
                            </a:rPr>
                          </m:ctrlPr>
                        </m:sSubPr>
                        <m:e>
                          <m:r>
                            <a:rPr lang="en-GB" b="0" i="1" smtClean="0">
                              <a:latin typeface="Cambria Math" panose="02040503050406030204" pitchFamily="18" charset="0"/>
                            </a:rPr>
                            <m:t>𝑧</m:t>
                          </m:r>
                        </m:e>
                        <m:sub>
                          <m:r>
                            <a:rPr lang="en-GB" b="0" i="1" smtClean="0">
                              <a:latin typeface="Cambria Math" panose="02040503050406030204" pitchFamily="18" charset="0"/>
                            </a:rPr>
                            <m:t>𝑖</m:t>
                          </m:r>
                        </m:sub>
                      </m:sSub>
                      <m:r>
                        <a:rPr lang="en-GB" b="0" i="1" smtClean="0">
                          <a:latin typeface="Cambria Math" panose="02040503050406030204" pitchFamily="18" charset="0"/>
                        </a:rPr>
                        <m:t>=</m:t>
                      </m:r>
                      <m:f>
                        <m:fPr>
                          <m:ctrlPr>
                            <a:rPr lang="en-GB" b="0" i="1" smtClean="0">
                              <a:latin typeface="Cambria Math" panose="02040503050406030204" pitchFamily="18" charset="0"/>
                            </a:rPr>
                          </m:ctrlPr>
                        </m:fPr>
                        <m:num>
                          <m:sSub>
                            <m:sSubPr>
                              <m:ctrlPr>
                                <a:rPr lang="en-GB" b="0" i="1" smtClean="0">
                                  <a:latin typeface="Cambria Math" panose="02040503050406030204" pitchFamily="18" charset="0"/>
                                </a:rPr>
                              </m:ctrlPr>
                            </m:sSubPr>
                            <m:e>
                              <m:r>
                                <a:rPr lang="en-GB" b="0" i="1" smtClean="0">
                                  <a:latin typeface="Cambria Math" panose="02040503050406030204" pitchFamily="18" charset="0"/>
                                </a:rPr>
                                <m:t>𝑥</m:t>
                              </m:r>
                            </m:e>
                            <m:sub>
                              <m:r>
                                <a:rPr lang="en-GB" b="0" i="1" smtClean="0">
                                  <a:latin typeface="Cambria Math" panose="02040503050406030204" pitchFamily="18" charset="0"/>
                                </a:rPr>
                                <m:t>𝑖</m:t>
                              </m:r>
                            </m:sub>
                          </m:sSub>
                          <m:r>
                            <a:rPr lang="en-GB" b="0" i="1" smtClean="0">
                              <a:latin typeface="Cambria Math" panose="02040503050406030204" pitchFamily="18" charset="0"/>
                            </a:rPr>
                            <m:t>−</m:t>
                          </m:r>
                          <m:sSub>
                            <m:sSubPr>
                              <m:ctrlPr>
                                <a:rPr lang="en-GB" b="0" i="1" smtClean="0">
                                  <a:latin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𝜇</m:t>
                              </m:r>
                            </m:e>
                            <m:sub>
                              <m:r>
                                <a:rPr lang="en-GB" b="0" i="1" smtClean="0">
                                  <a:latin typeface="Cambria Math" panose="02040503050406030204" pitchFamily="18" charset="0"/>
                                </a:rPr>
                                <m:t>𝑋</m:t>
                              </m:r>
                            </m:sub>
                          </m:sSub>
                        </m:num>
                        <m:den>
                          <m:sSub>
                            <m:sSubPr>
                              <m:ctrlPr>
                                <a:rPr lang="en-GB" b="0" i="1" smtClean="0">
                                  <a:latin typeface="Cambria Math" panose="02040503050406030204" pitchFamily="18" charset="0"/>
                                </a:rPr>
                              </m:ctrlPr>
                            </m:sSubPr>
                            <m:e>
                              <m:r>
                                <a:rPr lang="en-GB" b="0" i="1" smtClean="0">
                                  <a:latin typeface="Cambria Math" panose="02040503050406030204" pitchFamily="18" charset="0"/>
                                  <a:ea typeface="Cambria Math" panose="02040503050406030204" pitchFamily="18" charset="0"/>
                                </a:rPr>
                                <m:t>𝜎</m:t>
                              </m:r>
                            </m:e>
                            <m:sub>
                              <m:r>
                                <a:rPr lang="en-GB" b="0" i="1" smtClean="0">
                                  <a:latin typeface="Cambria Math" panose="02040503050406030204" pitchFamily="18" charset="0"/>
                                </a:rPr>
                                <m:t>𝑋</m:t>
                              </m:r>
                            </m:sub>
                          </m:sSub>
                        </m:den>
                      </m:f>
                    </m:oMath>
                  </m:oMathPara>
                </a14:m>
                <a:endParaRPr lang="en-GB" b="0" i="1" dirty="0">
                  <a:latin typeface="Cambria Math" panose="02040503050406030204" pitchFamily="18" charset="0"/>
                </a:endParaRPr>
              </a:p>
              <a:p>
                <a:r>
                  <a:rPr lang="en-GB" dirty="0"/>
                  <a:t>The results is the standardizes variable Z where the standardized values z</a:t>
                </a:r>
                <a:r>
                  <a:rPr lang="en-GB" sz="1800" dirty="0"/>
                  <a:t>i</a:t>
                </a:r>
                <a:r>
                  <a:rPr lang="en-GB" dirty="0"/>
                  <a:t> represent relative deviations form the arithmetic mean</a:t>
                </a:r>
              </a:p>
              <a:p>
                <a:r>
                  <a:rPr lang="en-GB" dirty="0"/>
                  <a:t>Standardization enables us to compare values of different variables that are generally not comparable.</a:t>
                </a:r>
              </a:p>
            </p:txBody>
          </p:sp>
        </mc:Choice>
        <mc:Fallback xmlns="">
          <p:sp>
            <p:nvSpPr>
              <p:cNvPr id="3" name="Content Placeholder 2">
                <a:extLst>
                  <a:ext uri="{FF2B5EF4-FFF2-40B4-BE49-F238E27FC236}">
                    <a16:creationId xmlns:a16="http://schemas.microsoft.com/office/drawing/2014/main" id="{8074E166-AAFB-4864-AE6D-8EFD138010D1}"/>
                  </a:ext>
                </a:extLst>
              </p:cNvPr>
              <p:cNvSpPr>
                <a:spLocks noGrp="1" noRot="1" noChangeAspect="1" noMove="1" noResize="1" noEditPoints="1" noAdjustHandles="1" noChangeArrowheads="1" noChangeShapeType="1" noTextEdit="1"/>
              </p:cNvSpPr>
              <p:nvPr>
                <p:ph idx="1"/>
              </p:nvPr>
            </p:nvSpPr>
            <p:spPr>
              <a:blipFill>
                <a:blip r:embed="rId3"/>
                <a:stretch>
                  <a:fillRect l="-1043" t="-2241"/>
                </a:stretch>
              </a:blipFill>
            </p:spPr>
            <p:txBody>
              <a:bodyPr/>
              <a:lstStyle/>
              <a:p>
                <a:r>
                  <a:rPr lang="en-SI">
                    <a:noFill/>
                  </a:rPr>
                  <a:t> </a:t>
                </a:r>
              </a:p>
            </p:txBody>
          </p:sp>
        </mc:Fallback>
      </mc:AlternateContent>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38</a:t>
            </a:fld>
            <a:endParaRPr lang="en-SI"/>
          </a:p>
        </p:txBody>
      </p:sp>
    </p:spTree>
    <p:extLst>
      <p:ext uri="{BB962C8B-B14F-4D97-AF65-F5344CB8AC3E}">
        <p14:creationId xmlns:p14="http://schemas.microsoft.com/office/powerpoint/2010/main" val="3975735868"/>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a:xfrm>
            <a:off x="838200" y="377000"/>
            <a:ext cx="10515600" cy="1325563"/>
          </a:xfrm>
        </p:spPr>
        <p:txBody>
          <a:bodyPr/>
          <a:lstStyle/>
          <a:p>
            <a:r>
              <a:rPr lang="en-GB" noProof="0" dirty="0">
                <a:solidFill>
                  <a:schemeClr val="accent6"/>
                </a:solidFill>
              </a:rPr>
              <a:t>Standardization - example</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fontScale="92500" lnSpcReduction="10000"/>
          </a:bodyPr>
          <a:lstStyle/>
          <a:p>
            <a:r>
              <a:rPr lang="en-GB" sz="2400" dirty="0"/>
              <a:t>Weight and height of infants aged 9 months: Lily (68 cm, 8kg) and Max (74 cm, 10.2 kg)</a:t>
            </a:r>
          </a:p>
          <a:p>
            <a:endParaRPr lang="en-GB" sz="2000" dirty="0"/>
          </a:p>
          <a:p>
            <a:endParaRPr lang="en-GB" sz="2000" dirty="0"/>
          </a:p>
          <a:p>
            <a:endParaRPr lang="en-GB" sz="2000" dirty="0"/>
          </a:p>
          <a:p>
            <a:endParaRPr lang="en-GB" sz="2000" dirty="0"/>
          </a:p>
          <a:p>
            <a:endParaRPr lang="en-GB" sz="2000" dirty="0"/>
          </a:p>
          <a:p>
            <a:endParaRPr lang="en-GB" sz="2000" dirty="0"/>
          </a:p>
          <a:p>
            <a:endParaRPr lang="en-GB" sz="2000" dirty="0"/>
          </a:p>
          <a:p>
            <a:endParaRPr lang="en-GB" sz="2000" dirty="0"/>
          </a:p>
          <a:p>
            <a:endParaRPr lang="en-GB" sz="2400" dirty="0">
              <a:ea typeface="Cambria Math" panose="02040503050406030204" pitchFamily="18" charset="0"/>
            </a:endParaRPr>
          </a:p>
          <a:p>
            <a:r>
              <a:rPr lang="en-GB" sz="2400" dirty="0">
                <a:ea typeface="Cambria Math" panose="02040503050406030204" pitchFamily="18" charset="0"/>
              </a:rPr>
              <a:t>Interpretation: Lily is smaller and lighter compared to other girls of her age, while Max is bigger and heavier compared to other boys his age but the differences are not extreme.</a:t>
            </a:r>
          </a:p>
          <a:p>
            <a:endParaRPr lang="en-GB" sz="2400" dirty="0"/>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39</a:t>
            </a:fld>
            <a:endParaRPr lang="en-SI"/>
          </a:p>
        </p:txBody>
      </p:sp>
      <mc:AlternateContent xmlns:mc="http://schemas.openxmlformats.org/markup-compatibility/2006" xmlns:a14="http://schemas.microsoft.com/office/drawing/2010/main">
        <mc:Choice Requires="a14">
          <p:graphicFrame>
            <p:nvGraphicFramePr>
              <p:cNvPr id="4" name="Table 3">
                <a:extLst>
                  <a:ext uri="{FF2B5EF4-FFF2-40B4-BE49-F238E27FC236}">
                    <a16:creationId xmlns:a16="http://schemas.microsoft.com/office/drawing/2014/main" id="{1A17AFD5-310B-4C85-A1FD-37C84C5569EE}"/>
                  </a:ext>
                </a:extLst>
              </p:cNvPr>
              <p:cNvGraphicFramePr>
                <a:graphicFrameLocks noGrp="1"/>
              </p:cNvGraphicFramePr>
              <p:nvPr>
                <p:extLst>
                  <p:ext uri="{D42A27DB-BD31-4B8C-83A1-F6EECF244321}">
                    <p14:modId xmlns:p14="http://schemas.microsoft.com/office/powerpoint/2010/main" val="1375096802"/>
                  </p:ext>
                </p:extLst>
              </p:nvPr>
            </p:nvGraphicFramePr>
            <p:xfrm>
              <a:off x="1151906" y="2327563"/>
              <a:ext cx="9215251" cy="3062796"/>
            </p:xfrm>
            <a:graphic>
              <a:graphicData uri="http://schemas.openxmlformats.org/drawingml/2006/table">
                <a:tbl>
                  <a:tblPr firstRow="1" bandRow="1">
                    <a:tableStyleId>{10A1B5D5-9B99-4C35-A422-299274C87663}</a:tableStyleId>
                  </a:tblPr>
                  <a:tblGrid>
                    <a:gridCol w="2631059">
                      <a:extLst>
                        <a:ext uri="{9D8B030D-6E8A-4147-A177-3AD203B41FA5}">
                          <a16:colId xmlns:a16="http://schemas.microsoft.com/office/drawing/2014/main" val="357382366"/>
                        </a:ext>
                      </a:extLst>
                    </a:gridCol>
                    <a:gridCol w="3512442">
                      <a:extLst>
                        <a:ext uri="{9D8B030D-6E8A-4147-A177-3AD203B41FA5}">
                          <a16:colId xmlns:a16="http://schemas.microsoft.com/office/drawing/2014/main" val="4052899773"/>
                        </a:ext>
                      </a:extLst>
                    </a:gridCol>
                    <a:gridCol w="3071750">
                      <a:extLst>
                        <a:ext uri="{9D8B030D-6E8A-4147-A177-3AD203B41FA5}">
                          <a16:colId xmlns:a16="http://schemas.microsoft.com/office/drawing/2014/main" val="3027178132"/>
                        </a:ext>
                      </a:extLst>
                    </a:gridCol>
                  </a:tblGrid>
                  <a:tr h="332246">
                    <a:tc>
                      <a:txBody>
                        <a:bodyPr/>
                        <a:lstStyle/>
                        <a:p>
                          <a:endParaRPr lang="en-SI" dirty="0"/>
                        </a:p>
                      </a:txBody>
                      <a:tcPr/>
                    </a:tc>
                    <a:tc>
                      <a:txBody>
                        <a:bodyPr/>
                        <a:lstStyle/>
                        <a:p>
                          <a:r>
                            <a:rPr lang="sl-SI" dirty="0"/>
                            <a:t>Girls</a:t>
                          </a:r>
                          <a:endParaRPr lang="en-SI" dirty="0"/>
                        </a:p>
                      </a:txBody>
                      <a:tcPr/>
                    </a:tc>
                    <a:tc>
                      <a:txBody>
                        <a:bodyPr/>
                        <a:lstStyle/>
                        <a:p>
                          <a:r>
                            <a:rPr lang="sl-SI" dirty="0"/>
                            <a:t>Boys</a:t>
                          </a:r>
                          <a:endParaRPr lang="en-SI" dirty="0"/>
                        </a:p>
                      </a:txBody>
                      <a:tcPr/>
                    </a:tc>
                    <a:extLst>
                      <a:ext uri="{0D108BD9-81ED-4DB2-BD59-A6C34878D82A}">
                        <a16:rowId xmlns:a16="http://schemas.microsoft.com/office/drawing/2014/main" val="2037875891"/>
                      </a:ext>
                    </a:extLst>
                  </a:tr>
                  <a:tr h="370840">
                    <a:tc>
                      <a:txBody>
                        <a:bodyPr/>
                        <a:lstStyle/>
                        <a:p>
                          <a:r>
                            <a:rPr lang="sl-SI" dirty="0"/>
                            <a:t>Average height</a:t>
                          </a:r>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𝜇</m:t>
                                </m:r>
                                <m:r>
                                  <a:rPr lang="sl-SI" i="1" smtClean="0">
                                    <a:latin typeface="Cambria Math" panose="02040503050406030204" pitchFamily="18" charset="0"/>
                                    <a:ea typeface="Cambria Math" panose="02040503050406030204" pitchFamily="18" charset="0"/>
                                  </a:rPr>
                                  <m:t>=70 </m:t>
                                </m:r>
                                <m:r>
                                  <a:rPr lang="sl-SI" b="0" i="1" smtClean="0">
                                    <a:latin typeface="Cambria Math" panose="02040503050406030204" pitchFamily="18" charset="0"/>
                                    <a:ea typeface="Cambria Math" panose="02040503050406030204" pitchFamily="18" charset="0"/>
                                  </a:rPr>
                                  <m:t>𝑐𝑚</m:t>
                                </m:r>
                                <m:r>
                                  <a:rPr lang="sl-SI" i="1" smtClean="0">
                                    <a:latin typeface="Cambria Math" panose="02040503050406030204" pitchFamily="18" charset="0"/>
                                    <a:ea typeface="Cambria Math" panose="02040503050406030204" pitchFamily="18" charset="0"/>
                                  </a:rPr>
                                  <m:t> </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𝜇</m:t>
                                </m:r>
                                <m:r>
                                  <a:rPr lang="sl-SI" i="1" smtClean="0">
                                    <a:latin typeface="Cambria Math" panose="02040503050406030204" pitchFamily="18" charset="0"/>
                                    <a:ea typeface="Cambria Math" panose="02040503050406030204" pitchFamily="18" charset="0"/>
                                  </a:rPr>
                                  <m:t>=72 </m:t>
                                </m:r>
                                <m:r>
                                  <a:rPr lang="sl-SI" b="0" i="1" smtClean="0">
                                    <a:latin typeface="Cambria Math" panose="02040503050406030204" pitchFamily="18" charset="0"/>
                                    <a:ea typeface="Cambria Math" panose="02040503050406030204" pitchFamily="18" charset="0"/>
                                  </a:rPr>
                                  <m:t>𝑐𝑚</m:t>
                                </m:r>
                                <m:r>
                                  <a:rPr lang="sl-SI" i="1" smtClean="0">
                                    <a:latin typeface="Cambria Math" panose="02040503050406030204" pitchFamily="18" charset="0"/>
                                    <a:ea typeface="Cambria Math" panose="02040503050406030204" pitchFamily="18" charset="0"/>
                                  </a:rPr>
                                  <m:t> </m:t>
                                </m:r>
                              </m:oMath>
                            </m:oMathPara>
                          </a14:m>
                          <a:endParaRPr lang="en-SI" dirty="0"/>
                        </a:p>
                      </a:txBody>
                      <a:tcPr/>
                    </a:tc>
                    <a:extLst>
                      <a:ext uri="{0D108BD9-81ED-4DB2-BD59-A6C34878D82A}">
                        <a16:rowId xmlns:a16="http://schemas.microsoft.com/office/drawing/2014/main" val="257625225"/>
                      </a:ext>
                    </a:extLst>
                  </a:tr>
                  <a:tr h="370840">
                    <a:tc>
                      <a:txBody>
                        <a:bodyPr/>
                        <a:lstStyle/>
                        <a:p>
                          <a:r>
                            <a:rPr lang="sl-SI" dirty="0"/>
                            <a:t>Standard deviation</a:t>
                          </a:r>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𝜎</m:t>
                                </m:r>
                                <m:r>
                                  <a:rPr lang="sl-SI" i="1" smtClean="0">
                                    <a:latin typeface="Cambria Math" panose="02040503050406030204" pitchFamily="18" charset="0"/>
                                    <a:ea typeface="Cambria Math" panose="02040503050406030204" pitchFamily="18" charset="0"/>
                                  </a:rPr>
                                  <m:t>=2. 5 </m:t>
                                </m:r>
                                <m:r>
                                  <a:rPr lang="sl-SI" b="0" i="1" smtClean="0">
                                    <a:latin typeface="Cambria Math" panose="02040503050406030204" pitchFamily="18" charset="0"/>
                                    <a:ea typeface="Cambria Math" panose="02040503050406030204" pitchFamily="18" charset="0"/>
                                  </a:rPr>
                                  <m:t>𝑐𝑚</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𝜎</m:t>
                                </m:r>
                                <m:r>
                                  <a:rPr lang="sl-SI" i="1" smtClean="0">
                                    <a:latin typeface="Cambria Math" panose="02040503050406030204" pitchFamily="18" charset="0"/>
                                    <a:ea typeface="Cambria Math" panose="02040503050406030204" pitchFamily="18" charset="0"/>
                                  </a:rPr>
                                  <m:t>=2.5 </m:t>
                                </m:r>
                                <m:r>
                                  <a:rPr lang="sl-SI" b="0" i="1" smtClean="0">
                                    <a:latin typeface="Cambria Math" panose="02040503050406030204" pitchFamily="18" charset="0"/>
                                    <a:ea typeface="Cambria Math" panose="02040503050406030204" pitchFamily="18" charset="0"/>
                                  </a:rPr>
                                  <m:t>𝑐𝑚</m:t>
                                </m:r>
                              </m:oMath>
                            </m:oMathPara>
                          </a14:m>
                          <a:endParaRPr lang="en-SI" dirty="0"/>
                        </a:p>
                      </a:txBody>
                      <a:tcPr/>
                    </a:tc>
                    <a:extLst>
                      <a:ext uri="{0D108BD9-81ED-4DB2-BD59-A6C34878D82A}">
                        <a16:rowId xmlns:a16="http://schemas.microsoft.com/office/drawing/2014/main" val="132609007"/>
                      </a:ext>
                    </a:extLst>
                  </a:tr>
                  <a:tr h="370840">
                    <a:tc>
                      <a:txBody>
                        <a:bodyPr/>
                        <a:lstStyle/>
                        <a:p>
                          <a:r>
                            <a:rPr lang="sl-SI" dirty="0"/>
                            <a:t>Average weight</a:t>
                          </a:r>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𝜇</m:t>
                                </m:r>
                                <m:r>
                                  <a:rPr lang="sl-SI" i="1" smtClean="0">
                                    <a:latin typeface="Cambria Math" panose="02040503050406030204" pitchFamily="18" charset="0"/>
                                    <a:ea typeface="Cambria Math" panose="02040503050406030204" pitchFamily="18" charset="0"/>
                                  </a:rPr>
                                  <m:t>=8.6 </m:t>
                                </m:r>
                                <m:r>
                                  <a:rPr lang="sl-SI" b="0" i="1" smtClean="0">
                                    <a:latin typeface="Cambria Math" panose="02040503050406030204" pitchFamily="18" charset="0"/>
                                    <a:ea typeface="Cambria Math" panose="02040503050406030204" pitchFamily="18" charset="0"/>
                                  </a:rPr>
                                  <m:t>𝑘𝑔</m:t>
                                </m:r>
                                <m:r>
                                  <a:rPr lang="sl-SI" i="1" smtClean="0">
                                    <a:latin typeface="Cambria Math" panose="02040503050406030204" pitchFamily="18" charset="0"/>
                                    <a:ea typeface="Cambria Math" panose="02040503050406030204" pitchFamily="18" charset="0"/>
                                  </a:rPr>
                                  <m:t> </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𝜇</m:t>
                                </m:r>
                                <m:r>
                                  <a:rPr lang="sl-SI" i="1" smtClean="0">
                                    <a:latin typeface="Cambria Math" panose="02040503050406030204" pitchFamily="18" charset="0"/>
                                    <a:ea typeface="Cambria Math" panose="02040503050406030204" pitchFamily="18" charset="0"/>
                                  </a:rPr>
                                  <m:t>=9.4 </m:t>
                                </m:r>
                                <m:r>
                                  <a:rPr lang="sl-SI" b="0" i="1" smtClean="0">
                                    <a:latin typeface="Cambria Math" panose="02040503050406030204" pitchFamily="18" charset="0"/>
                                    <a:ea typeface="Cambria Math" panose="02040503050406030204" pitchFamily="18" charset="0"/>
                                  </a:rPr>
                                  <m:t>𝑘𝑔</m:t>
                                </m:r>
                                <m:r>
                                  <a:rPr lang="sl-SI" i="1" smtClean="0">
                                    <a:latin typeface="Cambria Math" panose="02040503050406030204" pitchFamily="18" charset="0"/>
                                    <a:ea typeface="Cambria Math" panose="02040503050406030204" pitchFamily="18" charset="0"/>
                                  </a:rPr>
                                  <m:t> </m:t>
                                </m:r>
                              </m:oMath>
                            </m:oMathPara>
                          </a14:m>
                          <a:endParaRPr lang="en-SI" dirty="0"/>
                        </a:p>
                      </a:txBody>
                      <a:tcPr/>
                    </a:tc>
                    <a:extLst>
                      <a:ext uri="{0D108BD9-81ED-4DB2-BD59-A6C34878D82A}">
                        <a16:rowId xmlns:a16="http://schemas.microsoft.com/office/drawing/2014/main" val="2530509015"/>
                      </a:ext>
                    </a:extLst>
                  </a:tr>
                  <a:tr h="370840">
                    <a:tc>
                      <a:txBody>
                        <a:bodyPr/>
                        <a:lstStyle/>
                        <a:p>
                          <a:r>
                            <a:rPr lang="sl-SI" dirty="0"/>
                            <a:t>Standard deviation</a:t>
                          </a:r>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𝜎</m:t>
                                </m:r>
                                <m:r>
                                  <a:rPr lang="sl-SI" i="1" smtClean="0">
                                    <a:latin typeface="Cambria Math" panose="02040503050406030204" pitchFamily="18" charset="0"/>
                                    <a:ea typeface="Cambria Math" panose="02040503050406030204" pitchFamily="18" charset="0"/>
                                  </a:rPr>
                                  <m:t>=0.8 </m:t>
                                </m:r>
                                <m:r>
                                  <a:rPr lang="sl-SI" b="0" i="1" smtClean="0">
                                    <a:latin typeface="Cambria Math" panose="02040503050406030204" pitchFamily="18" charset="0"/>
                                    <a:ea typeface="Cambria Math" panose="02040503050406030204" pitchFamily="18" charset="0"/>
                                  </a:rPr>
                                  <m:t>𝑘𝑔</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r>
                                  <a:rPr lang="sl-SI" i="1" smtClean="0">
                                    <a:latin typeface="Cambria Math" panose="02040503050406030204" pitchFamily="18" charset="0"/>
                                    <a:ea typeface="Cambria Math" panose="02040503050406030204" pitchFamily="18" charset="0"/>
                                  </a:rPr>
                                  <m:t>𝜎</m:t>
                                </m:r>
                                <m:r>
                                  <a:rPr lang="sl-SI" i="1" smtClean="0">
                                    <a:latin typeface="Cambria Math" panose="02040503050406030204" pitchFamily="18" charset="0"/>
                                    <a:ea typeface="Cambria Math" panose="02040503050406030204" pitchFamily="18" charset="0"/>
                                  </a:rPr>
                                  <m:t>=0.8 </m:t>
                                </m:r>
                                <m:r>
                                  <a:rPr lang="sl-SI" b="0" i="1" smtClean="0">
                                    <a:latin typeface="Cambria Math" panose="02040503050406030204" pitchFamily="18" charset="0"/>
                                    <a:ea typeface="Cambria Math" panose="02040503050406030204" pitchFamily="18" charset="0"/>
                                  </a:rPr>
                                  <m:t>𝑘𝑔</m:t>
                                </m:r>
                              </m:oMath>
                            </m:oMathPara>
                          </a14:m>
                          <a:endParaRPr lang="en-SI" dirty="0"/>
                        </a:p>
                      </a:txBody>
                      <a:tcPr/>
                    </a:tc>
                    <a:extLst>
                      <a:ext uri="{0D108BD9-81ED-4DB2-BD59-A6C34878D82A}">
                        <a16:rowId xmlns:a16="http://schemas.microsoft.com/office/drawing/2014/main" val="1610892006"/>
                      </a:ext>
                    </a:extLst>
                  </a:tr>
                  <a:tr h="370840">
                    <a:tc>
                      <a:txBody>
                        <a:bodyPr/>
                        <a:lstStyle/>
                        <a:p>
                          <a:r>
                            <a:rPr lang="sl-SI" dirty="0"/>
                            <a:t>Standardized height</a:t>
                          </a:r>
                          <a:endParaRPr lang="en-SI"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sl-SI" b="0" i="1" smtClean="0">
                                        <a:latin typeface="Cambria Math" panose="02040503050406030204" pitchFamily="18" charset="0"/>
                                      </a:rPr>
                                    </m:ctrlPr>
                                  </m:sSubPr>
                                  <m:e>
                                    <m:r>
                                      <a:rPr lang="sl-SI" b="0" i="1" smtClean="0">
                                        <a:latin typeface="Cambria Math" panose="02040503050406030204" pitchFamily="18" charset="0"/>
                                      </a:rPr>
                                      <m:t>𝑧</m:t>
                                    </m:r>
                                  </m:e>
                                  <m:sub>
                                    <m:r>
                                      <a:rPr lang="sl-SI" b="0" i="1" smtClean="0">
                                        <a:latin typeface="Cambria Math" panose="02040503050406030204" pitchFamily="18" charset="0"/>
                                      </a:rPr>
                                      <m:t>𝐿</m:t>
                                    </m:r>
                                  </m:sub>
                                </m:sSub>
                                <m:r>
                                  <a:rPr lang="sl-SI" b="0" i="1" smtClean="0">
                                    <a:latin typeface="Cambria Math" panose="02040503050406030204" pitchFamily="18" charset="0"/>
                                  </a:rPr>
                                  <m:t>=</m:t>
                                </m:r>
                                <m:f>
                                  <m:fPr>
                                    <m:ctrlPr>
                                      <a:rPr lang="sl-SI" b="0" i="1" smtClean="0">
                                        <a:latin typeface="Cambria Math" panose="02040503050406030204" pitchFamily="18" charset="0"/>
                                      </a:rPr>
                                    </m:ctrlPr>
                                  </m:fPr>
                                  <m:num>
                                    <m:r>
                                      <a:rPr lang="sl-SI" b="0" i="1" smtClean="0">
                                        <a:latin typeface="Cambria Math" panose="02040503050406030204" pitchFamily="18" charset="0"/>
                                      </a:rPr>
                                      <m:t>68−70</m:t>
                                    </m:r>
                                  </m:num>
                                  <m:den>
                                    <m:r>
                                      <a:rPr lang="sl-SI" b="0" i="1" smtClean="0">
                                        <a:latin typeface="Cambria Math" panose="02040503050406030204" pitchFamily="18" charset="0"/>
                                      </a:rPr>
                                      <m:t>2.5</m:t>
                                    </m:r>
                                  </m:den>
                                </m:f>
                                <m:r>
                                  <a:rPr lang="sl-SI" b="0" i="1" smtClean="0">
                                    <a:latin typeface="Cambria Math" panose="02040503050406030204" pitchFamily="18" charset="0"/>
                                  </a:rPr>
                                  <m:t>=−0.8</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sl-SI" b="0" i="1" smtClean="0">
                                        <a:latin typeface="Cambria Math" panose="02040503050406030204" pitchFamily="18" charset="0"/>
                                      </a:rPr>
                                    </m:ctrlPr>
                                  </m:sSubPr>
                                  <m:e>
                                    <m:r>
                                      <a:rPr lang="sl-SI" b="0" i="1" smtClean="0">
                                        <a:latin typeface="Cambria Math" panose="02040503050406030204" pitchFamily="18" charset="0"/>
                                      </a:rPr>
                                      <m:t>𝑧</m:t>
                                    </m:r>
                                  </m:e>
                                  <m:sub>
                                    <m:r>
                                      <a:rPr lang="sl-SI" b="0" i="1" smtClean="0">
                                        <a:latin typeface="Cambria Math" panose="02040503050406030204" pitchFamily="18" charset="0"/>
                                      </a:rPr>
                                      <m:t>𝑀</m:t>
                                    </m:r>
                                  </m:sub>
                                </m:sSub>
                                <m:r>
                                  <a:rPr lang="sl-SI" b="0" i="1" smtClean="0">
                                    <a:latin typeface="Cambria Math" panose="02040503050406030204" pitchFamily="18" charset="0"/>
                                  </a:rPr>
                                  <m:t>=</m:t>
                                </m:r>
                                <m:f>
                                  <m:fPr>
                                    <m:ctrlPr>
                                      <a:rPr lang="sl-SI" b="0" i="1" smtClean="0">
                                        <a:latin typeface="Cambria Math" panose="02040503050406030204" pitchFamily="18" charset="0"/>
                                      </a:rPr>
                                    </m:ctrlPr>
                                  </m:fPr>
                                  <m:num>
                                    <m:r>
                                      <a:rPr lang="sl-SI" b="0" i="1" smtClean="0">
                                        <a:latin typeface="Cambria Math" panose="02040503050406030204" pitchFamily="18" charset="0"/>
                                      </a:rPr>
                                      <m:t>74−72</m:t>
                                    </m:r>
                                  </m:num>
                                  <m:den>
                                    <m:r>
                                      <a:rPr lang="sl-SI" b="0" i="1" smtClean="0">
                                        <a:latin typeface="Cambria Math" panose="02040503050406030204" pitchFamily="18" charset="0"/>
                                      </a:rPr>
                                      <m:t>2.5</m:t>
                                    </m:r>
                                  </m:den>
                                </m:f>
                                <m:r>
                                  <a:rPr lang="sl-SI" b="0" i="1" smtClean="0">
                                    <a:latin typeface="Cambria Math" panose="02040503050406030204" pitchFamily="18" charset="0"/>
                                  </a:rPr>
                                  <m:t>=0.8</m:t>
                                </m:r>
                              </m:oMath>
                            </m:oMathPara>
                          </a14:m>
                          <a:endParaRPr lang="en-SI" dirty="0"/>
                        </a:p>
                      </a:txBody>
                      <a:tcPr/>
                    </a:tc>
                    <a:extLst>
                      <a:ext uri="{0D108BD9-81ED-4DB2-BD59-A6C34878D82A}">
                        <a16:rowId xmlns:a16="http://schemas.microsoft.com/office/drawing/2014/main" val="3280895532"/>
                      </a:ext>
                    </a:extLst>
                  </a:tr>
                  <a:tr h="370840">
                    <a:tc>
                      <a:txBody>
                        <a:bodyPr/>
                        <a:lstStyle/>
                        <a:p>
                          <a:r>
                            <a:rPr lang="sl-SI" dirty="0"/>
                            <a:t>Standardized weight</a:t>
                          </a:r>
                          <a:endParaRPr lang="en-SI"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sl-SI" b="0" i="1" smtClean="0">
                                        <a:latin typeface="Cambria Math" panose="02040503050406030204" pitchFamily="18" charset="0"/>
                                      </a:rPr>
                                    </m:ctrlPr>
                                  </m:sSubPr>
                                  <m:e>
                                    <m:r>
                                      <a:rPr lang="sl-SI" b="0" i="1" smtClean="0">
                                        <a:latin typeface="Cambria Math" panose="02040503050406030204" pitchFamily="18" charset="0"/>
                                      </a:rPr>
                                      <m:t>𝑧</m:t>
                                    </m:r>
                                  </m:e>
                                  <m:sub>
                                    <m:r>
                                      <a:rPr lang="sl-SI" b="0" i="1" smtClean="0">
                                        <a:latin typeface="Cambria Math" panose="02040503050406030204" pitchFamily="18" charset="0"/>
                                      </a:rPr>
                                      <m:t>𝐿</m:t>
                                    </m:r>
                                  </m:sub>
                                </m:sSub>
                                <m:r>
                                  <a:rPr lang="sl-SI" b="0" i="1" smtClean="0">
                                    <a:latin typeface="Cambria Math" panose="02040503050406030204" pitchFamily="18" charset="0"/>
                                  </a:rPr>
                                  <m:t>=</m:t>
                                </m:r>
                                <m:f>
                                  <m:fPr>
                                    <m:ctrlPr>
                                      <a:rPr lang="sl-SI" b="0" i="1" smtClean="0">
                                        <a:latin typeface="Cambria Math" panose="02040503050406030204" pitchFamily="18" charset="0"/>
                                      </a:rPr>
                                    </m:ctrlPr>
                                  </m:fPr>
                                  <m:num>
                                    <m:r>
                                      <a:rPr lang="sl-SI" b="0" i="1" smtClean="0">
                                        <a:latin typeface="Cambria Math" panose="02040503050406030204" pitchFamily="18" charset="0"/>
                                      </a:rPr>
                                      <m:t>8−8.6</m:t>
                                    </m:r>
                                  </m:num>
                                  <m:den>
                                    <m:r>
                                      <a:rPr lang="sl-SI" b="0" i="1" smtClean="0">
                                        <a:latin typeface="Cambria Math" panose="02040503050406030204" pitchFamily="18" charset="0"/>
                                      </a:rPr>
                                      <m:t>0.8</m:t>
                                    </m:r>
                                  </m:den>
                                </m:f>
                                <m:r>
                                  <a:rPr lang="sl-SI" b="0" i="1" smtClean="0">
                                    <a:latin typeface="Cambria Math" panose="02040503050406030204" pitchFamily="18" charset="0"/>
                                  </a:rPr>
                                  <m:t>=−0.75</m:t>
                                </m:r>
                              </m:oMath>
                            </m:oMathPara>
                          </a14:m>
                          <a:endParaRPr lang="en-SI" dirty="0"/>
                        </a:p>
                      </a:txBody>
                      <a:tcPr/>
                    </a:tc>
                    <a:tc>
                      <a:txBody>
                        <a:bodyPr/>
                        <a:lstStyle/>
                        <a:p>
                          <a:pPr/>
                          <a14:m>
                            <m:oMathPara xmlns:m="http://schemas.openxmlformats.org/officeDocument/2006/math">
                              <m:oMathParaPr>
                                <m:jc m:val="centerGroup"/>
                              </m:oMathParaPr>
                              <m:oMath xmlns:m="http://schemas.openxmlformats.org/officeDocument/2006/math">
                                <m:sSub>
                                  <m:sSubPr>
                                    <m:ctrlPr>
                                      <a:rPr lang="sl-SI" b="0" i="1" smtClean="0">
                                        <a:latin typeface="Cambria Math" panose="02040503050406030204" pitchFamily="18" charset="0"/>
                                      </a:rPr>
                                    </m:ctrlPr>
                                  </m:sSubPr>
                                  <m:e>
                                    <m:r>
                                      <a:rPr lang="sl-SI" b="0" i="1" smtClean="0">
                                        <a:latin typeface="Cambria Math" panose="02040503050406030204" pitchFamily="18" charset="0"/>
                                      </a:rPr>
                                      <m:t>𝑧</m:t>
                                    </m:r>
                                  </m:e>
                                  <m:sub>
                                    <m:r>
                                      <a:rPr lang="sl-SI" b="0" i="1" smtClean="0">
                                        <a:latin typeface="Cambria Math" panose="02040503050406030204" pitchFamily="18" charset="0"/>
                                      </a:rPr>
                                      <m:t>𝑀</m:t>
                                    </m:r>
                                  </m:sub>
                                </m:sSub>
                                <m:r>
                                  <a:rPr lang="sl-SI" b="0" i="1" smtClean="0">
                                    <a:latin typeface="Cambria Math" panose="02040503050406030204" pitchFamily="18" charset="0"/>
                                  </a:rPr>
                                  <m:t>=</m:t>
                                </m:r>
                                <m:f>
                                  <m:fPr>
                                    <m:ctrlPr>
                                      <a:rPr lang="sl-SI" b="0" i="1" smtClean="0">
                                        <a:latin typeface="Cambria Math" panose="02040503050406030204" pitchFamily="18" charset="0"/>
                                      </a:rPr>
                                    </m:ctrlPr>
                                  </m:fPr>
                                  <m:num>
                                    <m:r>
                                      <a:rPr lang="sl-SI" b="0" i="1" smtClean="0">
                                        <a:latin typeface="Cambria Math" panose="02040503050406030204" pitchFamily="18" charset="0"/>
                                      </a:rPr>
                                      <m:t>10.2−9.4</m:t>
                                    </m:r>
                                  </m:num>
                                  <m:den>
                                    <m:r>
                                      <a:rPr lang="sl-SI" b="0" i="1" smtClean="0">
                                        <a:latin typeface="Cambria Math" panose="02040503050406030204" pitchFamily="18" charset="0"/>
                                      </a:rPr>
                                      <m:t>0.8</m:t>
                                    </m:r>
                                  </m:den>
                                </m:f>
                                <m:r>
                                  <a:rPr lang="sl-SI" b="0" i="1" smtClean="0">
                                    <a:latin typeface="Cambria Math" panose="02040503050406030204" pitchFamily="18" charset="0"/>
                                  </a:rPr>
                                  <m:t>=1</m:t>
                                </m:r>
                              </m:oMath>
                            </m:oMathPara>
                          </a14:m>
                          <a:endParaRPr lang="en-SI" dirty="0"/>
                        </a:p>
                      </a:txBody>
                      <a:tcPr/>
                    </a:tc>
                    <a:extLst>
                      <a:ext uri="{0D108BD9-81ED-4DB2-BD59-A6C34878D82A}">
                        <a16:rowId xmlns:a16="http://schemas.microsoft.com/office/drawing/2014/main" val="409666189"/>
                      </a:ext>
                    </a:extLst>
                  </a:tr>
                </a:tbl>
              </a:graphicData>
            </a:graphic>
          </p:graphicFrame>
        </mc:Choice>
        <mc:Fallback xmlns="">
          <p:graphicFrame>
            <p:nvGraphicFramePr>
              <p:cNvPr id="4" name="Table 3">
                <a:extLst>
                  <a:ext uri="{FF2B5EF4-FFF2-40B4-BE49-F238E27FC236}">
                    <a16:creationId xmlns:a16="http://schemas.microsoft.com/office/drawing/2014/main" id="{1A17AFD5-310B-4C85-A1FD-37C84C5569EE}"/>
                  </a:ext>
                </a:extLst>
              </p:cNvPr>
              <p:cNvGraphicFramePr>
                <a:graphicFrameLocks noGrp="1"/>
              </p:cNvGraphicFramePr>
              <p:nvPr>
                <p:extLst>
                  <p:ext uri="{D42A27DB-BD31-4B8C-83A1-F6EECF244321}">
                    <p14:modId xmlns:p14="http://schemas.microsoft.com/office/powerpoint/2010/main" val="1375096802"/>
                  </p:ext>
                </p:extLst>
              </p:nvPr>
            </p:nvGraphicFramePr>
            <p:xfrm>
              <a:off x="1151906" y="2327563"/>
              <a:ext cx="9215251" cy="3062796"/>
            </p:xfrm>
            <a:graphic>
              <a:graphicData uri="http://schemas.openxmlformats.org/drawingml/2006/table">
                <a:tbl>
                  <a:tblPr firstRow="1" bandRow="1">
                    <a:tableStyleId>{10A1B5D5-9B99-4C35-A422-299274C87663}</a:tableStyleId>
                  </a:tblPr>
                  <a:tblGrid>
                    <a:gridCol w="2631059">
                      <a:extLst>
                        <a:ext uri="{9D8B030D-6E8A-4147-A177-3AD203B41FA5}">
                          <a16:colId xmlns:a16="http://schemas.microsoft.com/office/drawing/2014/main" val="357382366"/>
                        </a:ext>
                      </a:extLst>
                    </a:gridCol>
                    <a:gridCol w="3512442">
                      <a:extLst>
                        <a:ext uri="{9D8B030D-6E8A-4147-A177-3AD203B41FA5}">
                          <a16:colId xmlns:a16="http://schemas.microsoft.com/office/drawing/2014/main" val="4052899773"/>
                        </a:ext>
                      </a:extLst>
                    </a:gridCol>
                    <a:gridCol w="3071750">
                      <a:extLst>
                        <a:ext uri="{9D8B030D-6E8A-4147-A177-3AD203B41FA5}">
                          <a16:colId xmlns:a16="http://schemas.microsoft.com/office/drawing/2014/main" val="3027178132"/>
                        </a:ext>
                      </a:extLst>
                    </a:gridCol>
                  </a:tblGrid>
                  <a:tr h="365760">
                    <a:tc>
                      <a:txBody>
                        <a:bodyPr/>
                        <a:lstStyle/>
                        <a:p>
                          <a:endParaRPr lang="en-SI" dirty="0"/>
                        </a:p>
                      </a:txBody>
                      <a:tcPr/>
                    </a:tc>
                    <a:tc>
                      <a:txBody>
                        <a:bodyPr/>
                        <a:lstStyle/>
                        <a:p>
                          <a:r>
                            <a:rPr lang="sl-SI" dirty="0"/>
                            <a:t>Girls</a:t>
                          </a:r>
                          <a:endParaRPr lang="en-SI" dirty="0"/>
                        </a:p>
                      </a:txBody>
                      <a:tcPr/>
                    </a:tc>
                    <a:tc>
                      <a:txBody>
                        <a:bodyPr/>
                        <a:lstStyle/>
                        <a:p>
                          <a:r>
                            <a:rPr lang="sl-SI" dirty="0"/>
                            <a:t>Boys</a:t>
                          </a:r>
                          <a:endParaRPr lang="en-SI" dirty="0"/>
                        </a:p>
                      </a:txBody>
                      <a:tcPr/>
                    </a:tc>
                    <a:extLst>
                      <a:ext uri="{0D108BD9-81ED-4DB2-BD59-A6C34878D82A}">
                        <a16:rowId xmlns:a16="http://schemas.microsoft.com/office/drawing/2014/main" val="2037875891"/>
                      </a:ext>
                    </a:extLst>
                  </a:tr>
                  <a:tr h="370840">
                    <a:tc>
                      <a:txBody>
                        <a:bodyPr/>
                        <a:lstStyle/>
                        <a:p>
                          <a:r>
                            <a:rPr lang="sl-SI" dirty="0"/>
                            <a:t>Average height</a:t>
                          </a:r>
                          <a:endParaRPr lang="en-SI" dirty="0"/>
                        </a:p>
                      </a:txBody>
                      <a:tcPr/>
                    </a:tc>
                    <a:tc>
                      <a:txBody>
                        <a:bodyPr/>
                        <a:lstStyle/>
                        <a:p>
                          <a:endParaRPr lang="en-SI"/>
                        </a:p>
                      </a:txBody>
                      <a:tcPr>
                        <a:blipFill>
                          <a:blip r:embed="rId2"/>
                          <a:stretch>
                            <a:fillRect l="-75043" t="-106557" r="-87695" b="-631148"/>
                          </a:stretch>
                        </a:blipFill>
                      </a:tcPr>
                    </a:tc>
                    <a:tc>
                      <a:txBody>
                        <a:bodyPr/>
                        <a:lstStyle/>
                        <a:p>
                          <a:endParaRPr lang="en-SI"/>
                        </a:p>
                      </a:txBody>
                      <a:tcPr>
                        <a:blipFill>
                          <a:blip r:embed="rId2"/>
                          <a:stretch>
                            <a:fillRect l="-200397" t="-106557" r="-397" b="-631148"/>
                          </a:stretch>
                        </a:blipFill>
                      </a:tcPr>
                    </a:tc>
                    <a:extLst>
                      <a:ext uri="{0D108BD9-81ED-4DB2-BD59-A6C34878D82A}">
                        <a16:rowId xmlns:a16="http://schemas.microsoft.com/office/drawing/2014/main" val="257625225"/>
                      </a:ext>
                    </a:extLst>
                  </a:tr>
                  <a:tr h="370840">
                    <a:tc>
                      <a:txBody>
                        <a:bodyPr/>
                        <a:lstStyle/>
                        <a:p>
                          <a:r>
                            <a:rPr lang="sl-SI" dirty="0"/>
                            <a:t>Standard deviation</a:t>
                          </a:r>
                          <a:endParaRPr lang="en-SI" dirty="0"/>
                        </a:p>
                      </a:txBody>
                      <a:tcPr/>
                    </a:tc>
                    <a:tc>
                      <a:txBody>
                        <a:bodyPr/>
                        <a:lstStyle/>
                        <a:p>
                          <a:endParaRPr lang="en-SI"/>
                        </a:p>
                      </a:txBody>
                      <a:tcPr>
                        <a:blipFill>
                          <a:blip r:embed="rId2"/>
                          <a:stretch>
                            <a:fillRect l="-75043" t="-206557" r="-87695" b="-531148"/>
                          </a:stretch>
                        </a:blipFill>
                      </a:tcPr>
                    </a:tc>
                    <a:tc>
                      <a:txBody>
                        <a:bodyPr/>
                        <a:lstStyle/>
                        <a:p>
                          <a:endParaRPr lang="en-SI"/>
                        </a:p>
                      </a:txBody>
                      <a:tcPr>
                        <a:blipFill>
                          <a:blip r:embed="rId2"/>
                          <a:stretch>
                            <a:fillRect l="-200397" t="-206557" r="-397" b="-531148"/>
                          </a:stretch>
                        </a:blipFill>
                      </a:tcPr>
                    </a:tc>
                    <a:extLst>
                      <a:ext uri="{0D108BD9-81ED-4DB2-BD59-A6C34878D82A}">
                        <a16:rowId xmlns:a16="http://schemas.microsoft.com/office/drawing/2014/main" val="132609007"/>
                      </a:ext>
                    </a:extLst>
                  </a:tr>
                  <a:tr h="370840">
                    <a:tc>
                      <a:txBody>
                        <a:bodyPr/>
                        <a:lstStyle/>
                        <a:p>
                          <a:r>
                            <a:rPr lang="sl-SI" dirty="0"/>
                            <a:t>Average weight</a:t>
                          </a:r>
                          <a:endParaRPr lang="en-SI" dirty="0"/>
                        </a:p>
                      </a:txBody>
                      <a:tcPr/>
                    </a:tc>
                    <a:tc>
                      <a:txBody>
                        <a:bodyPr/>
                        <a:lstStyle/>
                        <a:p>
                          <a:endParaRPr lang="en-SI"/>
                        </a:p>
                      </a:txBody>
                      <a:tcPr>
                        <a:blipFill>
                          <a:blip r:embed="rId2"/>
                          <a:stretch>
                            <a:fillRect l="-75043" t="-306557" r="-87695" b="-431148"/>
                          </a:stretch>
                        </a:blipFill>
                      </a:tcPr>
                    </a:tc>
                    <a:tc>
                      <a:txBody>
                        <a:bodyPr/>
                        <a:lstStyle/>
                        <a:p>
                          <a:endParaRPr lang="en-SI"/>
                        </a:p>
                      </a:txBody>
                      <a:tcPr>
                        <a:blipFill>
                          <a:blip r:embed="rId2"/>
                          <a:stretch>
                            <a:fillRect l="-200397" t="-306557" r="-397" b="-431148"/>
                          </a:stretch>
                        </a:blipFill>
                      </a:tcPr>
                    </a:tc>
                    <a:extLst>
                      <a:ext uri="{0D108BD9-81ED-4DB2-BD59-A6C34878D82A}">
                        <a16:rowId xmlns:a16="http://schemas.microsoft.com/office/drawing/2014/main" val="2530509015"/>
                      </a:ext>
                    </a:extLst>
                  </a:tr>
                  <a:tr h="370840">
                    <a:tc>
                      <a:txBody>
                        <a:bodyPr/>
                        <a:lstStyle/>
                        <a:p>
                          <a:r>
                            <a:rPr lang="sl-SI" dirty="0"/>
                            <a:t>Standard deviation</a:t>
                          </a:r>
                          <a:endParaRPr lang="en-SI" dirty="0"/>
                        </a:p>
                      </a:txBody>
                      <a:tcPr/>
                    </a:tc>
                    <a:tc>
                      <a:txBody>
                        <a:bodyPr/>
                        <a:lstStyle/>
                        <a:p>
                          <a:endParaRPr lang="en-SI"/>
                        </a:p>
                      </a:txBody>
                      <a:tcPr>
                        <a:blipFill>
                          <a:blip r:embed="rId2"/>
                          <a:stretch>
                            <a:fillRect l="-75043" t="-406557" r="-87695" b="-331148"/>
                          </a:stretch>
                        </a:blipFill>
                      </a:tcPr>
                    </a:tc>
                    <a:tc>
                      <a:txBody>
                        <a:bodyPr/>
                        <a:lstStyle/>
                        <a:p>
                          <a:endParaRPr lang="en-SI"/>
                        </a:p>
                      </a:txBody>
                      <a:tcPr>
                        <a:blipFill>
                          <a:blip r:embed="rId2"/>
                          <a:stretch>
                            <a:fillRect l="-200397" t="-406557" r="-397" b="-331148"/>
                          </a:stretch>
                        </a:blipFill>
                      </a:tcPr>
                    </a:tc>
                    <a:extLst>
                      <a:ext uri="{0D108BD9-81ED-4DB2-BD59-A6C34878D82A}">
                        <a16:rowId xmlns:a16="http://schemas.microsoft.com/office/drawing/2014/main" val="1610892006"/>
                      </a:ext>
                    </a:extLst>
                  </a:tr>
                  <a:tr h="606870">
                    <a:tc>
                      <a:txBody>
                        <a:bodyPr/>
                        <a:lstStyle/>
                        <a:p>
                          <a:r>
                            <a:rPr lang="sl-SI" dirty="0"/>
                            <a:t>Standardized height</a:t>
                          </a:r>
                          <a:endParaRPr lang="en-SI" dirty="0"/>
                        </a:p>
                      </a:txBody>
                      <a:tcPr/>
                    </a:tc>
                    <a:tc>
                      <a:txBody>
                        <a:bodyPr/>
                        <a:lstStyle/>
                        <a:p>
                          <a:endParaRPr lang="en-SI"/>
                        </a:p>
                      </a:txBody>
                      <a:tcPr>
                        <a:blipFill>
                          <a:blip r:embed="rId2"/>
                          <a:stretch>
                            <a:fillRect l="-75043" t="-309000" r="-87695" b="-102000"/>
                          </a:stretch>
                        </a:blipFill>
                      </a:tcPr>
                    </a:tc>
                    <a:tc>
                      <a:txBody>
                        <a:bodyPr/>
                        <a:lstStyle/>
                        <a:p>
                          <a:endParaRPr lang="en-SI"/>
                        </a:p>
                      </a:txBody>
                      <a:tcPr>
                        <a:blipFill>
                          <a:blip r:embed="rId2"/>
                          <a:stretch>
                            <a:fillRect l="-200397" t="-309000" r="-397" b="-102000"/>
                          </a:stretch>
                        </a:blipFill>
                      </a:tcPr>
                    </a:tc>
                    <a:extLst>
                      <a:ext uri="{0D108BD9-81ED-4DB2-BD59-A6C34878D82A}">
                        <a16:rowId xmlns:a16="http://schemas.microsoft.com/office/drawing/2014/main" val="3280895532"/>
                      </a:ext>
                    </a:extLst>
                  </a:tr>
                  <a:tr h="606806">
                    <a:tc>
                      <a:txBody>
                        <a:bodyPr/>
                        <a:lstStyle/>
                        <a:p>
                          <a:r>
                            <a:rPr lang="sl-SI" dirty="0"/>
                            <a:t>Standardized weight</a:t>
                          </a:r>
                          <a:endParaRPr lang="en-SI" dirty="0"/>
                        </a:p>
                      </a:txBody>
                      <a:tcPr/>
                    </a:tc>
                    <a:tc>
                      <a:txBody>
                        <a:bodyPr/>
                        <a:lstStyle/>
                        <a:p>
                          <a:endParaRPr lang="en-SI"/>
                        </a:p>
                      </a:txBody>
                      <a:tcPr>
                        <a:blipFill>
                          <a:blip r:embed="rId2"/>
                          <a:stretch>
                            <a:fillRect l="-75043" t="-409000" r="-87695" b="-2000"/>
                          </a:stretch>
                        </a:blipFill>
                      </a:tcPr>
                    </a:tc>
                    <a:tc>
                      <a:txBody>
                        <a:bodyPr/>
                        <a:lstStyle/>
                        <a:p>
                          <a:endParaRPr lang="en-SI"/>
                        </a:p>
                      </a:txBody>
                      <a:tcPr>
                        <a:blipFill>
                          <a:blip r:embed="rId2"/>
                          <a:stretch>
                            <a:fillRect l="-200397" t="-409000" r="-397" b="-2000"/>
                          </a:stretch>
                        </a:blipFill>
                      </a:tcPr>
                    </a:tc>
                    <a:extLst>
                      <a:ext uri="{0D108BD9-81ED-4DB2-BD59-A6C34878D82A}">
                        <a16:rowId xmlns:a16="http://schemas.microsoft.com/office/drawing/2014/main" val="409666189"/>
                      </a:ext>
                    </a:extLst>
                  </a:tr>
                </a:tbl>
              </a:graphicData>
            </a:graphic>
          </p:graphicFrame>
        </mc:Fallback>
      </mc:AlternateContent>
    </p:spTree>
    <p:extLst>
      <p:ext uri="{BB962C8B-B14F-4D97-AF65-F5344CB8AC3E}">
        <p14:creationId xmlns:p14="http://schemas.microsoft.com/office/powerpoint/2010/main" val="14448797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(Univariate) Frequency distribution</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sz="half" idx="1"/>
          </p:nvPr>
        </p:nvSpPr>
        <p:spPr>
          <a:xfrm>
            <a:off x="6673932" y="1825625"/>
            <a:ext cx="4695702" cy="4351338"/>
          </a:xfrm>
        </p:spPr>
        <p:txBody>
          <a:bodyPr>
            <a:normAutofit/>
          </a:bodyPr>
          <a:lstStyle/>
          <a:p>
            <a:pPr marL="0" indent="0">
              <a:buNone/>
            </a:pPr>
            <a:endParaRPr lang="en-GB" sz="2000" dirty="0"/>
          </a:p>
          <a:p>
            <a:pPr marL="0" indent="0">
              <a:buNone/>
            </a:pPr>
            <a:endParaRPr lang="en-GB" sz="2000" dirty="0"/>
          </a:p>
          <a:p>
            <a:pPr marL="0" indent="0">
              <a:buNone/>
            </a:pPr>
            <a:r>
              <a:rPr lang="en-GB" sz="2000" u="sng" dirty="0"/>
              <a:t>Example</a:t>
            </a:r>
          </a:p>
          <a:p>
            <a:pPr marL="0" indent="0">
              <a:buNone/>
            </a:pPr>
            <a:r>
              <a:rPr lang="en-GB" sz="2000" noProof="0" dirty="0"/>
              <a:t>Unit</a:t>
            </a:r>
            <a:r>
              <a:rPr lang="en-GB" sz="2000" dirty="0"/>
              <a:t>: tourist</a:t>
            </a:r>
          </a:p>
          <a:p>
            <a:pPr marL="0" indent="0">
              <a:buNone/>
            </a:pPr>
            <a:r>
              <a:rPr lang="en-GB" sz="2000" noProof="0" dirty="0"/>
              <a:t>Variable: favourite town </a:t>
            </a:r>
            <a:r>
              <a:rPr lang="en-GB" sz="2000" dirty="0"/>
              <a:t>on</a:t>
            </a:r>
            <a:r>
              <a:rPr lang="en-GB" sz="2000" noProof="0" dirty="0"/>
              <a:t> Slovenian coast</a:t>
            </a:r>
          </a:p>
        </p:txBody>
      </p:sp>
      <p:graphicFrame>
        <p:nvGraphicFramePr>
          <p:cNvPr id="6" name="Content Placeholder 5">
            <a:extLst>
              <a:ext uri="{FF2B5EF4-FFF2-40B4-BE49-F238E27FC236}">
                <a16:creationId xmlns:a16="http://schemas.microsoft.com/office/drawing/2014/main" id="{68EEFB71-BC9D-4CA4-B557-00D162FE7491}"/>
              </a:ext>
            </a:extLst>
          </p:cNvPr>
          <p:cNvGraphicFramePr>
            <a:graphicFrameLocks noGrp="1"/>
          </p:cNvGraphicFramePr>
          <p:nvPr>
            <p:ph sz="half" idx="2"/>
            <p:extLst>
              <p:ext uri="{D42A27DB-BD31-4B8C-83A1-F6EECF244321}">
                <p14:modId xmlns:p14="http://schemas.microsoft.com/office/powerpoint/2010/main" val="3607948851"/>
              </p:ext>
            </p:extLst>
          </p:nvPr>
        </p:nvGraphicFramePr>
        <p:xfrm>
          <a:off x="6673932" y="3918167"/>
          <a:ext cx="4711536" cy="1854200"/>
        </p:xfrm>
        <a:graphic>
          <a:graphicData uri="http://schemas.openxmlformats.org/drawingml/2006/table">
            <a:tbl>
              <a:tblPr firstRow="1" bandRow="1">
                <a:tableStyleId>{93296810-A885-4BE3-A3E7-6D5BEEA58F35}</a:tableStyleId>
              </a:tblPr>
              <a:tblGrid>
                <a:gridCol w="1570512">
                  <a:extLst>
                    <a:ext uri="{9D8B030D-6E8A-4147-A177-3AD203B41FA5}">
                      <a16:colId xmlns:a16="http://schemas.microsoft.com/office/drawing/2014/main" val="2400556711"/>
                    </a:ext>
                  </a:extLst>
                </a:gridCol>
                <a:gridCol w="1570512">
                  <a:extLst>
                    <a:ext uri="{9D8B030D-6E8A-4147-A177-3AD203B41FA5}">
                      <a16:colId xmlns:a16="http://schemas.microsoft.com/office/drawing/2014/main" val="1687529282"/>
                    </a:ext>
                  </a:extLst>
                </a:gridCol>
                <a:gridCol w="1570512">
                  <a:extLst>
                    <a:ext uri="{9D8B030D-6E8A-4147-A177-3AD203B41FA5}">
                      <a16:colId xmlns:a16="http://schemas.microsoft.com/office/drawing/2014/main" val="1248482682"/>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extLst>
                  <a:ext uri="{0D108BD9-81ED-4DB2-BD59-A6C34878D82A}">
                    <a16:rowId xmlns:a16="http://schemas.microsoft.com/office/drawing/2014/main" val="3232427222"/>
                  </a:ext>
                </a:extLst>
              </a:tr>
              <a:tr h="370840">
                <a:tc>
                  <a:txBody>
                    <a:bodyPr/>
                    <a:lstStyle/>
                    <a:p>
                      <a:r>
                        <a:rPr lang="sl-SI" dirty="0"/>
                        <a:t>Koper</a:t>
                      </a:r>
                      <a:endParaRPr lang="en-SI" dirty="0"/>
                    </a:p>
                  </a:txBody>
                  <a:tcPr/>
                </a:tc>
                <a:tc>
                  <a:txBody>
                    <a:bodyPr/>
                    <a:lstStyle/>
                    <a:p>
                      <a:r>
                        <a:rPr lang="sl-SI" dirty="0"/>
                        <a:t>60</a:t>
                      </a:r>
                      <a:endParaRPr lang="en-SI" dirty="0"/>
                    </a:p>
                  </a:txBody>
                  <a:tcPr/>
                </a:tc>
                <a:tc>
                  <a:txBody>
                    <a:bodyPr/>
                    <a:lstStyle/>
                    <a:p>
                      <a:r>
                        <a:rPr lang="sl-SI" dirty="0"/>
                        <a:t>20</a:t>
                      </a:r>
                      <a:endParaRPr lang="en-SI" dirty="0"/>
                    </a:p>
                  </a:txBody>
                  <a:tcPr/>
                </a:tc>
                <a:extLst>
                  <a:ext uri="{0D108BD9-81ED-4DB2-BD59-A6C34878D82A}">
                    <a16:rowId xmlns:a16="http://schemas.microsoft.com/office/drawing/2014/main" val="3715944016"/>
                  </a:ext>
                </a:extLst>
              </a:tr>
              <a:tr h="370840">
                <a:tc>
                  <a:txBody>
                    <a:bodyPr/>
                    <a:lstStyle/>
                    <a:p>
                      <a:r>
                        <a:rPr lang="sl-SI" dirty="0"/>
                        <a:t>Izola</a:t>
                      </a:r>
                      <a:endParaRPr lang="en-SI" dirty="0"/>
                    </a:p>
                  </a:txBody>
                  <a:tcPr/>
                </a:tc>
                <a:tc>
                  <a:txBody>
                    <a:bodyPr/>
                    <a:lstStyle/>
                    <a:p>
                      <a:r>
                        <a:rPr lang="sl-SI" dirty="0"/>
                        <a:t>150</a:t>
                      </a:r>
                      <a:endParaRPr lang="en-SI" dirty="0"/>
                    </a:p>
                  </a:txBody>
                  <a:tcPr/>
                </a:tc>
                <a:tc>
                  <a:txBody>
                    <a:bodyPr/>
                    <a:lstStyle/>
                    <a:p>
                      <a:r>
                        <a:rPr lang="sl-SI" dirty="0"/>
                        <a:t>50</a:t>
                      </a:r>
                      <a:endParaRPr lang="en-SI" dirty="0"/>
                    </a:p>
                  </a:txBody>
                  <a:tcPr/>
                </a:tc>
                <a:extLst>
                  <a:ext uri="{0D108BD9-81ED-4DB2-BD59-A6C34878D82A}">
                    <a16:rowId xmlns:a16="http://schemas.microsoft.com/office/drawing/2014/main" val="994150303"/>
                  </a:ext>
                </a:extLst>
              </a:tr>
              <a:tr h="370840">
                <a:tc>
                  <a:txBody>
                    <a:bodyPr/>
                    <a:lstStyle/>
                    <a:p>
                      <a:r>
                        <a:rPr lang="sl-SI" dirty="0"/>
                        <a:t>Piran</a:t>
                      </a:r>
                      <a:endParaRPr lang="en-SI" dirty="0"/>
                    </a:p>
                  </a:txBody>
                  <a:tcPr/>
                </a:tc>
                <a:tc>
                  <a:txBody>
                    <a:bodyPr/>
                    <a:lstStyle/>
                    <a:p>
                      <a:r>
                        <a:rPr lang="sl-SI" dirty="0"/>
                        <a:t>90</a:t>
                      </a:r>
                      <a:endParaRPr lang="en-SI" dirty="0"/>
                    </a:p>
                  </a:txBody>
                  <a:tcPr/>
                </a:tc>
                <a:tc>
                  <a:txBody>
                    <a:bodyPr/>
                    <a:lstStyle/>
                    <a:p>
                      <a:r>
                        <a:rPr lang="sl-SI" dirty="0"/>
                        <a:t>30</a:t>
                      </a:r>
                      <a:endParaRPr lang="en-SI" dirty="0"/>
                    </a:p>
                  </a:txBody>
                  <a:tcPr/>
                </a:tc>
                <a:extLst>
                  <a:ext uri="{0D108BD9-81ED-4DB2-BD59-A6C34878D82A}">
                    <a16:rowId xmlns:a16="http://schemas.microsoft.com/office/drawing/2014/main" val="34907529"/>
                  </a:ext>
                </a:extLst>
              </a:tr>
              <a:tr h="370840">
                <a:tc>
                  <a:txBody>
                    <a:bodyPr/>
                    <a:lstStyle/>
                    <a:p>
                      <a:r>
                        <a:rPr lang="sl-SI" dirty="0"/>
                        <a:t>Total</a:t>
                      </a:r>
                      <a:endParaRPr lang="en-SI" dirty="0"/>
                    </a:p>
                  </a:txBody>
                  <a:tcPr/>
                </a:tc>
                <a:tc>
                  <a:txBody>
                    <a:bodyPr/>
                    <a:lstStyle/>
                    <a:p>
                      <a:r>
                        <a:rPr lang="sl-SI" dirty="0"/>
                        <a:t>300</a:t>
                      </a:r>
                      <a:endParaRPr lang="en-SI" dirty="0"/>
                    </a:p>
                  </a:txBody>
                  <a:tcPr/>
                </a:tc>
                <a:tc>
                  <a:txBody>
                    <a:bodyPr/>
                    <a:lstStyle/>
                    <a:p>
                      <a:r>
                        <a:rPr lang="sl-SI" dirty="0"/>
                        <a:t>100</a:t>
                      </a:r>
                      <a:endParaRPr lang="en-SI" dirty="0"/>
                    </a:p>
                  </a:txBody>
                  <a:tcPr/>
                </a:tc>
                <a:extLst>
                  <a:ext uri="{0D108BD9-81ED-4DB2-BD59-A6C34878D82A}">
                    <a16:rowId xmlns:a16="http://schemas.microsoft.com/office/drawing/2014/main" val="2626261196"/>
                  </a:ext>
                </a:extLst>
              </a:tr>
            </a:tbl>
          </a:graphicData>
        </a:graphic>
      </p:graphicFrame>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4</a:t>
            </a:fld>
            <a:endParaRPr lang="en-SI"/>
          </a:p>
        </p:txBody>
      </p:sp>
      <p:sp>
        <p:nvSpPr>
          <p:cNvPr id="7" name="Content Placeholder 2">
            <a:extLst>
              <a:ext uri="{FF2B5EF4-FFF2-40B4-BE49-F238E27FC236}">
                <a16:creationId xmlns:a16="http://schemas.microsoft.com/office/drawing/2014/main" id="{6F634E04-B1D6-47F5-90DC-A3DD99BAD333}"/>
              </a:ext>
            </a:extLst>
          </p:cNvPr>
          <p:cNvSpPr txBox="1">
            <a:spLocks/>
          </p:cNvSpPr>
          <p:nvPr/>
        </p:nvSpPr>
        <p:spPr>
          <a:xfrm>
            <a:off x="990599" y="1978025"/>
            <a:ext cx="4695703"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l-SI" b="1" dirty="0"/>
              <a:t>Frequency distribution </a:t>
            </a:r>
            <a:r>
              <a:rPr lang="sl-SI" dirty="0"/>
              <a:t>is a matemathical function showing the number of instances in which a variable takes each of its possible values</a:t>
            </a:r>
          </a:p>
          <a:p>
            <a:r>
              <a:rPr lang="sl-SI" b="1" dirty="0"/>
              <a:t>Frequency </a:t>
            </a:r>
            <a:r>
              <a:rPr lang="sl-SI" dirty="0"/>
              <a:t>is the number of times a data value occurs</a:t>
            </a:r>
          </a:p>
          <a:p>
            <a:r>
              <a:rPr lang="sl-SI" b="1" dirty="0"/>
              <a:t>Relative frequency </a:t>
            </a:r>
            <a:r>
              <a:rPr lang="sl-SI" dirty="0"/>
              <a:t>is the percentage of units among all units that have a certain value of the variable and is calculated by dividing the absolute frequency divided by the number of all outcomes</a:t>
            </a:r>
            <a:endParaRPr lang="en-GB" dirty="0"/>
          </a:p>
        </p:txBody>
      </p:sp>
    </p:spTree>
    <p:extLst>
      <p:ext uri="{BB962C8B-B14F-4D97-AF65-F5344CB8AC3E}">
        <p14:creationId xmlns:p14="http://schemas.microsoft.com/office/powerpoint/2010/main" val="3732129136"/>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sl-SI" noProof="0" dirty="0" err="1">
                <a:solidFill>
                  <a:schemeClr val="accent6"/>
                </a:solidFill>
              </a:rPr>
              <a:t>Dataset</a:t>
            </a:r>
            <a:r>
              <a:rPr lang="sl-SI" noProof="0" dirty="0">
                <a:solidFill>
                  <a:schemeClr val="accent6"/>
                </a:solidFill>
              </a:rPr>
              <a:t> </a:t>
            </a:r>
            <a:r>
              <a:rPr lang="sl-SI" noProof="0" dirty="0" err="1">
                <a:solidFill>
                  <a:schemeClr val="accent6"/>
                </a:solidFill>
              </a:rPr>
              <a:t>for</a:t>
            </a:r>
            <a:r>
              <a:rPr lang="sl-SI" noProof="0" dirty="0">
                <a:solidFill>
                  <a:schemeClr val="accent6"/>
                </a:solidFill>
              </a:rPr>
              <a:t> p</a:t>
            </a:r>
            <a:r>
              <a:rPr lang="en-GB" noProof="0" dirty="0" err="1">
                <a:solidFill>
                  <a:schemeClr val="accent6"/>
                </a:solidFill>
              </a:rPr>
              <a:t>ractice</a:t>
            </a:r>
            <a:endParaRPr lang="en-GB" noProof="0" dirty="0">
              <a:solidFill>
                <a:schemeClr val="accent6"/>
              </a:solidFill>
            </a:endParaRP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type="body" idx="1"/>
          </p:nvPr>
        </p:nvSpPr>
        <p:spPr/>
        <p:txBody>
          <a:bodyPr>
            <a:normAutofit fontScale="92500"/>
          </a:bodyPr>
          <a:lstStyle/>
          <a:p>
            <a:r>
              <a:rPr lang="en-GB" noProof="0" dirty="0"/>
              <a:t>Dataset: </a:t>
            </a:r>
            <a:r>
              <a:rPr lang="en-GB" b="1" dirty="0"/>
              <a:t>Girth, Height, and Volume for Black Cherry Trees</a:t>
            </a:r>
          </a:p>
          <a:p>
            <a:r>
              <a:rPr lang="en-GB" dirty="0"/>
              <a:t>Description: </a:t>
            </a:r>
            <a:r>
              <a:rPr lang="en-GB" dirty="0">
                <a:hlinkClick r:id="rId3"/>
              </a:rPr>
              <a:t>https://vincentarelbundock.github.io/Rdatasets/doc/datasets/trees.html</a:t>
            </a:r>
            <a:endParaRPr lang="en-GB" dirty="0"/>
          </a:p>
          <a:p>
            <a:r>
              <a:rPr lang="en-GB" dirty="0"/>
              <a:t>Data in CSV format: </a:t>
            </a:r>
            <a:r>
              <a:rPr lang="en-GB" dirty="0">
                <a:hlinkClick r:id="rId4"/>
              </a:rPr>
              <a:t>https://vincentarelbundock.github.io/Rdatasets/csv/datasets/trees.csv</a:t>
            </a:r>
            <a:endParaRPr lang="en-GB" dirty="0"/>
          </a:p>
          <a:p>
            <a:endParaRPr lang="en-GB" noProof="0" dirty="0"/>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40</a:t>
            </a:fld>
            <a:endParaRPr lang="en-SI"/>
          </a:p>
        </p:txBody>
      </p:sp>
    </p:spTree>
    <p:extLst>
      <p:ext uri="{BB962C8B-B14F-4D97-AF65-F5344CB8AC3E}">
        <p14:creationId xmlns:p14="http://schemas.microsoft.com/office/powerpoint/2010/main" val="2167973030"/>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Exercise 1: data preparation and organisation</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fontScale="85000" lnSpcReduction="20000"/>
          </a:bodyPr>
          <a:lstStyle/>
          <a:p>
            <a:pPr marL="514350" indent="-514350">
              <a:buAutoNum type="arabicPeriod"/>
            </a:pPr>
            <a:endParaRPr lang="en-GB" dirty="0"/>
          </a:p>
          <a:p>
            <a:pPr marL="514350" indent="-514350">
              <a:buAutoNum type="arabicPeriod"/>
            </a:pPr>
            <a:r>
              <a:rPr lang="en-GB" dirty="0"/>
              <a:t>Open the CSV dataset in Excel and turn text to columns.</a:t>
            </a:r>
          </a:p>
          <a:p>
            <a:pPr marL="514350" indent="-514350">
              <a:buAutoNum type="arabicPeriod"/>
            </a:pPr>
            <a:r>
              <a:rPr lang="en-GB" dirty="0"/>
              <a:t>What is the unit of analysis, what are the variables and what is their value and measurement level?</a:t>
            </a:r>
          </a:p>
          <a:p>
            <a:pPr marL="514350" indent="-514350">
              <a:buAutoNum type="arabicPeriod"/>
            </a:pPr>
            <a:r>
              <a:rPr lang="en-GB" dirty="0"/>
              <a:t>Transform inches to centimetres, feet to metres, and cubic feet to cubic meters.</a:t>
            </a:r>
          </a:p>
          <a:p>
            <a:pPr marL="514350" indent="-514350">
              <a:buAutoNum type="arabicPeriod"/>
            </a:pPr>
            <a:r>
              <a:rPr lang="en-GB" dirty="0"/>
              <a:t>Compute absolute and relative cumulative frequencies for girth.</a:t>
            </a:r>
          </a:p>
          <a:p>
            <a:pPr marL="514350" indent="-514350">
              <a:buAutoNum type="arabicPeriod"/>
            </a:pPr>
            <a:r>
              <a:rPr lang="en-GB" dirty="0"/>
              <a:t>What percentage of trees have a girth of up to 30 cm?</a:t>
            </a:r>
          </a:p>
          <a:p>
            <a:pPr marL="514350" indent="-514350">
              <a:buAutoNum type="arabicPeriod"/>
            </a:pPr>
            <a:r>
              <a:rPr lang="en-GB" dirty="0"/>
              <a:t>Draw an ogive with cumulative frequencies for girth.</a:t>
            </a:r>
          </a:p>
          <a:p>
            <a:pPr marL="514350" indent="-514350">
              <a:buAutoNum type="arabicPeriod"/>
            </a:pPr>
            <a:r>
              <a:rPr lang="en-GB" dirty="0"/>
              <a:t>Group the girth values in four classes of equal width.</a:t>
            </a:r>
          </a:p>
          <a:p>
            <a:pPr marL="514350" indent="-514350">
              <a:buAutoNum type="arabicPeriod"/>
            </a:pPr>
            <a:r>
              <a:rPr lang="en-GB" dirty="0"/>
              <a:t>What is the width of the class?</a:t>
            </a:r>
          </a:p>
          <a:p>
            <a:pPr marL="514350" indent="-514350">
              <a:buAutoNum type="arabicPeriod"/>
            </a:pPr>
            <a:r>
              <a:rPr lang="en-GB" dirty="0"/>
              <a:t>Draw a histogram for girth.</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41</a:t>
            </a:fld>
            <a:endParaRPr lang="en-SI"/>
          </a:p>
        </p:txBody>
      </p:sp>
    </p:spTree>
    <p:extLst>
      <p:ext uri="{BB962C8B-B14F-4D97-AF65-F5344CB8AC3E}">
        <p14:creationId xmlns:p14="http://schemas.microsoft.com/office/powerpoint/2010/main" val="2411067457"/>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Exercise </a:t>
            </a:r>
            <a:r>
              <a:rPr lang="en-GB" dirty="0">
                <a:solidFill>
                  <a:schemeClr val="accent6"/>
                </a:solidFill>
              </a:rPr>
              <a:t>2</a:t>
            </a:r>
            <a:r>
              <a:rPr lang="en-GB" noProof="0" dirty="0">
                <a:solidFill>
                  <a:schemeClr val="accent6"/>
                </a:solidFill>
              </a:rPr>
              <a:t>: ranking, measures of central tendency and dispersion</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a:bodyPr>
          <a:lstStyle/>
          <a:p>
            <a:pPr marL="514350" indent="-514350">
              <a:buAutoNum type="arabicPeriod"/>
            </a:pPr>
            <a:r>
              <a:rPr lang="en-GB" dirty="0"/>
              <a:t>Rank girth values and compute quartiles. Interpret the results.</a:t>
            </a:r>
          </a:p>
          <a:p>
            <a:pPr marL="514350" indent="-514350">
              <a:buAutoNum type="arabicPeriod"/>
            </a:pPr>
            <a:r>
              <a:rPr lang="en-GB" dirty="0"/>
              <a:t>How many trees have a girth of less than 40 cm?</a:t>
            </a:r>
          </a:p>
          <a:p>
            <a:pPr marL="514350" indent="-514350">
              <a:buAutoNum type="arabicPeriod"/>
            </a:pPr>
            <a:r>
              <a:rPr lang="en-GB" dirty="0"/>
              <a:t>What is the mode for girth?</a:t>
            </a:r>
          </a:p>
          <a:p>
            <a:pPr marL="514350" indent="-514350">
              <a:buAutoNum type="arabicPeriod"/>
            </a:pPr>
            <a:r>
              <a:rPr lang="en-GB" dirty="0"/>
              <a:t>Compute the arithmetic mean, standard deviation and coefficient of variation for girth.</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42</a:t>
            </a:fld>
            <a:endParaRPr lang="en-SI"/>
          </a:p>
        </p:txBody>
      </p:sp>
    </p:spTree>
    <p:extLst>
      <p:ext uri="{BB962C8B-B14F-4D97-AF65-F5344CB8AC3E}">
        <p14:creationId xmlns:p14="http://schemas.microsoft.com/office/powerpoint/2010/main" val="340444621"/>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Homework</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8200" y="1825625"/>
            <a:ext cx="10515600" cy="4351338"/>
          </a:xfrm>
        </p:spPr>
        <p:txBody>
          <a:bodyPr>
            <a:normAutofit fontScale="85000" lnSpcReduction="20000"/>
          </a:bodyPr>
          <a:lstStyle/>
          <a:p>
            <a:pPr marL="514350" indent="-514350">
              <a:buAutoNum type="arabicPeriod"/>
            </a:pPr>
            <a:r>
              <a:rPr lang="en-GB" dirty="0"/>
              <a:t>Compute absolute and relative cumulative frequencies for height. What percentage of trees have a height of up to 20 meters?</a:t>
            </a:r>
          </a:p>
          <a:p>
            <a:pPr marL="514350" indent="-514350">
              <a:buAutoNum type="arabicPeriod"/>
            </a:pPr>
            <a:r>
              <a:rPr lang="en-GB" dirty="0"/>
              <a:t>Draw an ogive with cumulative frequencies for height.</a:t>
            </a:r>
          </a:p>
          <a:p>
            <a:pPr marL="514350" indent="-514350">
              <a:buAutoNum type="arabicPeriod"/>
            </a:pPr>
            <a:r>
              <a:rPr lang="en-GB" dirty="0"/>
              <a:t>Group height values in six classes of equal width. What is the width of the class?</a:t>
            </a:r>
          </a:p>
          <a:p>
            <a:pPr marL="514350" indent="-514350">
              <a:buAutoNum type="arabicPeriod"/>
            </a:pPr>
            <a:r>
              <a:rPr lang="en-GB" dirty="0"/>
              <a:t>Draw a histogram for height.</a:t>
            </a:r>
          </a:p>
          <a:p>
            <a:pPr marL="514350" indent="-514350">
              <a:buAutoNum type="arabicPeriod"/>
            </a:pPr>
            <a:r>
              <a:rPr lang="en-GB" dirty="0"/>
              <a:t>Rank height and volume values and compute quartiles. Interpret the results.</a:t>
            </a:r>
          </a:p>
          <a:p>
            <a:pPr marL="514350" indent="-514350">
              <a:buAutoNum type="arabicPeriod"/>
            </a:pPr>
            <a:r>
              <a:rPr lang="en-GB" dirty="0"/>
              <a:t>How many trees have a volume of less than 1 cubic metre? Compute the quantile rank and interpret the result.</a:t>
            </a:r>
          </a:p>
          <a:p>
            <a:pPr marL="514350" indent="-514350">
              <a:buAutoNum type="arabicPeriod"/>
            </a:pPr>
            <a:r>
              <a:rPr lang="en-GB" dirty="0"/>
              <a:t>What is the mode for height?</a:t>
            </a:r>
          </a:p>
          <a:p>
            <a:pPr marL="514350" indent="-514350">
              <a:buAutoNum type="arabicPeriod"/>
            </a:pPr>
            <a:r>
              <a:rPr lang="en-GB" dirty="0"/>
              <a:t>Compute the arithmetic mean, standard deviation and coefficient of variation for height and volume.</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43</a:t>
            </a:fld>
            <a:endParaRPr lang="en-SI"/>
          </a:p>
        </p:txBody>
      </p:sp>
    </p:spTree>
    <p:extLst>
      <p:ext uri="{BB962C8B-B14F-4D97-AF65-F5344CB8AC3E}">
        <p14:creationId xmlns:p14="http://schemas.microsoft.com/office/powerpoint/2010/main" val="3127428485"/>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b="1" noProof="0" dirty="0">
                <a:solidFill>
                  <a:schemeClr val="accent6"/>
                </a:solidFill>
              </a:rPr>
              <a:t>Assignment 1</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a:xfrm>
            <a:off x="838199" y="1690688"/>
            <a:ext cx="7475163" cy="4486275"/>
          </a:xfrm>
        </p:spPr>
        <p:txBody>
          <a:bodyPr>
            <a:noAutofit/>
          </a:bodyPr>
          <a:lstStyle/>
          <a:p>
            <a:pPr marL="514350" indent="-514350">
              <a:buFont typeface="+mj-lt"/>
              <a:buAutoNum type="arabicPeriod"/>
            </a:pPr>
            <a:r>
              <a:rPr lang="sl-SI" sz="1600" dirty="0" err="1"/>
              <a:t>You</a:t>
            </a:r>
            <a:r>
              <a:rPr lang="sl-SI" sz="1600" dirty="0"/>
              <a:t> </a:t>
            </a:r>
            <a:r>
              <a:rPr lang="sl-SI" sz="1600" dirty="0" err="1"/>
              <a:t>will</a:t>
            </a:r>
            <a:r>
              <a:rPr lang="sl-SI" sz="1600" dirty="0"/>
              <a:t> </a:t>
            </a:r>
            <a:r>
              <a:rPr lang="sl-SI" sz="1600" dirty="0" err="1"/>
              <a:t>work</a:t>
            </a:r>
            <a:r>
              <a:rPr lang="sl-SI" sz="1600" dirty="0"/>
              <a:t> </a:t>
            </a:r>
            <a:r>
              <a:rPr lang="sl-SI" sz="1600" dirty="0" err="1"/>
              <a:t>with</a:t>
            </a:r>
            <a:r>
              <a:rPr lang="sl-SI" sz="1600" dirty="0"/>
              <a:t> </a:t>
            </a:r>
            <a:r>
              <a:rPr lang="sl-SI" sz="1600" dirty="0" err="1"/>
              <a:t>the</a:t>
            </a:r>
            <a:r>
              <a:rPr lang="sl-SI" sz="1600" dirty="0"/>
              <a:t> data </a:t>
            </a:r>
            <a:r>
              <a:rPr lang="sl-SI" sz="1600" dirty="0" err="1"/>
              <a:t>of</a:t>
            </a:r>
            <a:r>
              <a:rPr lang="sl-SI" sz="1600" dirty="0"/>
              <a:t> </a:t>
            </a:r>
            <a:r>
              <a:rPr lang="sl-SI" sz="1600" dirty="0" err="1"/>
              <a:t>the</a:t>
            </a:r>
            <a:r>
              <a:rPr lang="sl-SI" sz="1600" dirty="0"/>
              <a:t> </a:t>
            </a:r>
            <a:r>
              <a:rPr lang="en-US" sz="1600" dirty="0"/>
              <a:t>survey</a:t>
            </a:r>
            <a:r>
              <a:rPr lang="sl-SI" sz="1600" dirty="0"/>
              <a:t> </a:t>
            </a:r>
            <a:r>
              <a:rPr lang="sl-SI" sz="1600" dirty="0" err="1">
                <a:hlinkClick r:id="rId3"/>
              </a:rPr>
              <a:t>Small</a:t>
            </a:r>
            <a:r>
              <a:rPr lang="sl-SI" sz="1600" dirty="0">
                <a:hlinkClick r:id="rId3"/>
              </a:rPr>
              <a:t> </a:t>
            </a:r>
            <a:r>
              <a:rPr lang="sl-SI" sz="1600" dirty="0" err="1">
                <a:hlinkClick r:id="rId3"/>
              </a:rPr>
              <a:t>and</a:t>
            </a:r>
            <a:r>
              <a:rPr lang="sl-SI" sz="1600" dirty="0">
                <a:hlinkClick r:id="rId3"/>
              </a:rPr>
              <a:t> </a:t>
            </a:r>
            <a:r>
              <a:rPr lang="sl-SI" sz="1600" dirty="0" err="1">
                <a:hlinkClick r:id="rId3"/>
              </a:rPr>
              <a:t>Medium</a:t>
            </a:r>
            <a:r>
              <a:rPr lang="sl-SI" sz="1600" dirty="0">
                <a:hlinkClick r:id="rId3"/>
              </a:rPr>
              <a:t> </a:t>
            </a:r>
            <a:r>
              <a:rPr lang="sl-SI" sz="1600" dirty="0" err="1">
                <a:hlinkClick r:id="rId3"/>
              </a:rPr>
              <a:t>Enterprises</a:t>
            </a:r>
            <a:r>
              <a:rPr lang="sl-SI" sz="1600" dirty="0">
                <a:hlinkClick r:id="rId3"/>
              </a:rPr>
              <a:t>, </a:t>
            </a:r>
            <a:r>
              <a:rPr lang="sl-SI" sz="1600" dirty="0" err="1">
                <a:hlinkClick r:id="rId3"/>
              </a:rPr>
              <a:t>Resource</a:t>
            </a:r>
            <a:r>
              <a:rPr lang="sl-SI" sz="1600" dirty="0">
                <a:hlinkClick r:id="rId3"/>
              </a:rPr>
              <a:t> </a:t>
            </a:r>
            <a:r>
              <a:rPr lang="sl-SI" sz="1600" dirty="0" err="1">
                <a:hlinkClick r:id="rId3"/>
              </a:rPr>
              <a:t>Efficiency</a:t>
            </a:r>
            <a:r>
              <a:rPr lang="sl-SI" sz="1600" dirty="0">
                <a:hlinkClick r:id="rId3"/>
              </a:rPr>
              <a:t> </a:t>
            </a:r>
            <a:r>
              <a:rPr lang="sl-SI" sz="1600" dirty="0" err="1">
                <a:hlinkClick r:id="rId3"/>
              </a:rPr>
              <a:t>and</a:t>
            </a:r>
            <a:r>
              <a:rPr lang="sl-SI" sz="1600" dirty="0">
                <a:hlinkClick r:id="rId3"/>
              </a:rPr>
              <a:t> </a:t>
            </a:r>
            <a:r>
              <a:rPr lang="sl-SI" sz="1600" dirty="0" err="1">
                <a:hlinkClick r:id="rId3"/>
              </a:rPr>
              <a:t>Green</a:t>
            </a:r>
            <a:r>
              <a:rPr lang="sl-SI" sz="1600" dirty="0">
                <a:hlinkClick r:id="rId3"/>
              </a:rPr>
              <a:t> </a:t>
            </a:r>
            <a:r>
              <a:rPr lang="sl-SI" sz="1600" dirty="0" err="1">
                <a:hlinkClick r:id="rId3"/>
              </a:rPr>
              <a:t>Markets</a:t>
            </a:r>
            <a:r>
              <a:rPr lang="sl-SI" sz="1600" dirty="0"/>
              <a:t>.</a:t>
            </a:r>
            <a:r>
              <a:rPr lang="en-US" sz="1600" dirty="0"/>
              <a:t> </a:t>
            </a:r>
            <a:r>
              <a:rPr lang="sl-SI" sz="1600" dirty="0" err="1"/>
              <a:t>Determine</a:t>
            </a:r>
            <a:r>
              <a:rPr lang="sl-SI" sz="1600" dirty="0"/>
              <a:t> </a:t>
            </a:r>
            <a:r>
              <a:rPr lang="sl-SI" sz="1600" dirty="0" err="1"/>
              <a:t>the</a:t>
            </a:r>
            <a:r>
              <a:rPr lang="sl-SI" sz="1600" dirty="0"/>
              <a:t> </a:t>
            </a:r>
            <a:r>
              <a:rPr lang="sl-SI" sz="1600" dirty="0" err="1"/>
              <a:t>measurment</a:t>
            </a:r>
            <a:r>
              <a:rPr lang="sl-SI" sz="1600" dirty="0"/>
              <a:t> </a:t>
            </a:r>
            <a:r>
              <a:rPr lang="sl-SI" sz="1600" dirty="0" err="1"/>
              <a:t>level</a:t>
            </a:r>
            <a:r>
              <a:rPr lang="sl-SI" sz="1600" dirty="0"/>
              <a:t> </a:t>
            </a:r>
            <a:r>
              <a:rPr lang="sl-SI" sz="1600" dirty="0" err="1"/>
              <a:t>of</a:t>
            </a:r>
            <a:r>
              <a:rPr lang="sl-SI" sz="1600" dirty="0"/>
              <a:t> </a:t>
            </a:r>
            <a:r>
              <a:rPr lang="sl-SI" sz="1600" dirty="0" err="1"/>
              <a:t>variables</a:t>
            </a:r>
            <a:r>
              <a:rPr lang="en-US" sz="1600" dirty="0"/>
              <a:t> corresponding to questions Q1 (Q1.1-Q1.11), Q4, and DX5 in the </a:t>
            </a:r>
            <a:r>
              <a:rPr lang="en-US" sz="1600" dirty="0">
                <a:hlinkClick r:id="rId4"/>
              </a:rPr>
              <a:t>questionnaire</a:t>
            </a:r>
            <a:r>
              <a:rPr lang="en-US" sz="1600" dirty="0"/>
              <a:t>.</a:t>
            </a:r>
            <a:endParaRPr lang="sl-SI" sz="1600" dirty="0"/>
          </a:p>
          <a:p>
            <a:pPr marL="514350" indent="-514350">
              <a:buAutoNum type="arabicPeriod"/>
            </a:pPr>
            <a:r>
              <a:rPr lang="en-US" sz="1600" dirty="0"/>
              <a:t>In the </a:t>
            </a:r>
            <a:r>
              <a:rPr lang="en-US" sz="1600" dirty="0">
                <a:hlinkClick r:id="rId5"/>
              </a:rPr>
              <a:t>e-classroom</a:t>
            </a:r>
            <a:r>
              <a:rPr lang="en-US" sz="1600" dirty="0"/>
              <a:t> you can find a cleaned </a:t>
            </a:r>
            <a:r>
              <a:rPr lang="sl-SI" sz="1600" dirty="0" err="1"/>
              <a:t>version</a:t>
            </a:r>
            <a:r>
              <a:rPr lang="sl-SI" sz="1600" dirty="0"/>
              <a:t> </a:t>
            </a:r>
            <a:r>
              <a:rPr lang="sl-SI" sz="1600" dirty="0" err="1"/>
              <a:t>of</a:t>
            </a:r>
            <a:r>
              <a:rPr lang="sl-SI" sz="1600" dirty="0"/>
              <a:t> </a:t>
            </a:r>
            <a:r>
              <a:rPr lang="sl-SI" sz="1600" dirty="0" err="1"/>
              <a:t>the</a:t>
            </a:r>
            <a:r>
              <a:rPr lang="sl-SI" sz="1600" dirty="0"/>
              <a:t> </a:t>
            </a:r>
            <a:r>
              <a:rPr lang="sl-SI" sz="1600" dirty="0" err="1"/>
              <a:t>dataset</a:t>
            </a:r>
            <a:r>
              <a:rPr lang="sl-SI" sz="1600" dirty="0"/>
              <a:t> in Excel format (ZA6917_SBE.xlsx.) Make a </a:t>
            </a:r>
            <a:r>
              <a:rPr lang="sl-SI" sz="1600" dirty="0" err="1"/>
              <a:t>subset</a:t>
            </a:r>
            <a:r>
              <a:rPr lang="en-GB" sz="1600" dirty="0"/>
              <a:t>s</a:t>
            </a:r>
            <a:r>
              <a:rPr lang="sl-SI" sz="1600" dirty="0"/>
              <a:t> </a:t>
            </a:r>
            <a:r>
              <a:rPr lang="sl-SI" sz="1600" dirty="0" err="1"/>
              <a:t>for</a:t>
            </a:r>
            <a:r>
              <a:rPr lang="sl-SI" sz="1600" dirty="0"/>
              <a:t> </a:t>
            </a:r>
            <a:r>
              <a:rPr lang="sl-SI" sz="1600" dirty="0" err="1"/>
              <a:t>the</a:t>
            </a:r>
            <a:r>
              <a:rPr lang="sl-SI" sz="1600" dirty="0"/>
              <a:t> </a:t>
            </a:r>
            <a:r>
              <a:rPr lang="sl-SI" sz="1600" dirty="0" err="1"/>
              <a:t>country</a:t>
            </a:r>
            <a:r>
              <a:rPr lang="sl-SI" sz="1600" dirty="0"/>
              <a:t> </a:t>
            </a:r>
            <a:r>
              <a:rPr lang="sl-SI" sz="1600" dirty="0" err="1"/>
              <a:t>that</a:t>
            </a:r>
            <a:r>
              <a:rPr lang="sl-SI" sz="1600" dirty="0"/>
              <a:t> </a:t>
            </a:r>
            <a:r>
              <a:rPr lang="sl-SI" sz="1600" dirty="0" err="1"/>
              <a:t>corresponds</a:t>
            </a:r>
            <a:r>
              <a:rPr lang="sl-SI" sz="1600" dirty="0"/>
              <a:t> </a:t>
            </a:r>
            <a:r>
              <a:rPr lang="en-US" sz="1600" dirty="0"/>
              <a:t>to </a:t>
            </a:r>
            <a:r>
              <a:rPr lang="sl-SI" sz="1600" dirty="0" err="1"/>
              <a:t>your</a:t>
            </a:r>
            <a:r>
              <a:rPr lang="sl-SI" sz="1600" dirty="0"/>
              <a:t> ID</a:t>
            </a:r>
            <a:r>
              <a:rPr lang="en-US" sz="1600" dirty="0"/>
              <a:t> and save it as a separate sheet.</a:t>
            </a:r>
            <a:endParaRPr lang="en-GB" sz="1600" dirty="0"/>
          </a:p>
          <a:p>
            <a:pPr marL="514350" indent="-514350">
              <a:buAutoNum type="arabicPeriod"/>
            </a:pPr>
            <a:r>
              <a:rPr lang="en-GB" sz="1600" dirty="0"/>
              <a:t>Compute absolute and relative frequencies for variables Q1.1-Q1.11 and draw them in a single </a:t>
            </a:r>
            <a:r>
              <a:rPr lang="en-GB" sz="1600" dirty="0" err="1"/>
              <a:t>barchart</a:t>
            </a:r>
            <a:r>
              <a:rPr lang="en-GB" sz="1600" dirty="0"/>
              <a:t>. Interpret the results.</a:t>
            </a:r>
          </a:p>
          <a:p>
            <a:pPr marL="514350" indent="-514350">
              <a:buAutoNum type="arabicPeriod"/>
            </a:pPr>
            <a:r>
              <a:rPr lang="en-GB" sz="1600" dirty="0"/>
              <a:t>Compute absolute, relative and cumulative frequencies, and the mode and median for Q4. Draw a </a:t>
            </a:r>
            <a:r>
              <a:rPr lang="en-GB" sz="1600" dirty="0" err="1"/>
              <a:t>barchart</a:t>
            </a:r>
            <a:r>
              <a:rPr lang="en-GB" sz="1600" dirty="0"/>
              <a:t> and </a:t>
            </a:r>
            <a:r>
              <a:rPr lang="en-GB" sz="1600" dirty="0" err="1"/>
              <a:t>i</a:t>
            </a:r>
            <a:r>
              <a:rPr lang="en-US" sz="1600" dirty="0" err="1"/>
              <a:t>nterpret</a:t>
            </a:r>
            <a:r>
              <a:rPr lang="en-US" sz="1600" dirty="0"/>
              <a:t> the results.</a:t>
            </a:r>
            <a:endParaRPr lang="sl-SI" sz="1600" dirty="0"/>
          </a:p>
          <a:p>
            <a:pPr marL="514350" indent="-514350">
              <a:buAutoNum type="arabicPeriod"/>
            </a:pPr>
            <a:r>
              <a:rPr lang="en-US" sz="1600" dirty="0"/>
              <a:t>Compute the mode, median, interquartile range, arithmetic mean and standard deviation </a:t>
            </a:r>
            <a:r>
              <a:rPr lang="sl-SI" sz="1600" dirty="0" err="1"/>
              <a:t>for</a:t>
            </a:r>
            <a:r>
              <a:rPr lang="en-US" sz="1600" dirty="0"/>
              <a:t> </a:t>
            </a:r>
            <a:r>
              <a:rPr lang="sl-SI" sz="1600" dirty="0"/>
              <a:t>DX5.</a:t>
            </a:r>
            <a:r>
              <a:rPr lang="en-US" sz="1600" dirty="0"/>
              <a:t> Draw a histogram and ogive chart. Interpret the results.</a:t>
            </a:r>
          </a:p>
          <a:p>
            <a:pPr marL="514350" indent="-514350">
              <a:buAutoNum type="arabicPeriod"/>
            </a:pPr>
            <a:r>
              <a:rPr lang="en-GB" sz="1600" dirty="0"/>
              <a:t>In addition to DX5 you can find also variable DX5R where the values are grouped in 5 classes (0 employees, 1 to 5 employees, 6 to 9 employees, 10 to 50 employees, 51 to 100 employees, 101 or more employees). Compute absolute, relative and cumulative frequencies. Interpret the results.</a:t>
            </a:r>
          </a:p>
        </p:txBody>
      </p:sp>
      <p:sp>
        <p:nvSpPr>
          <p:cNvPr id="5" name="Slide Number Placeholder 4">
            <a:extLst>
              <a:ext uri="{FF2B5EF4-FFF2-40B4-BE49-F238E27FC236}">
                <a16:creationId xmlns:a16="http://schemas.microsoft.com/office/drawing/2014/main" id="{72EE489A-9BEB-4F72-BE83-56CC40FADE06}"/>
              </a:ext>
            </a:extLst>
          </p:cNvPr>
          <p:cNvSpPr>
            <a:spLocks noGrp="1"/>
          </p:cNvSpPr>
          <p:nvPr>
            <p:ph type="sldNum" sz="quarter" idx="12"/>
          </p:nvPr>
        </p:nvSpPr>
        <p:spPr/>
        <p:txBody>
          <a:bodyPr/>
          <a:lstStyle/>
          <a:p>
            <a:fld id="{82683814-1097-40E1-8B57-00353149029C}" type="slidenum">
              <a:rPr lang="en-SI" smtClean="0"/>
              <a:t>44</a:t>
            </a:fld>
            <a:endParaRPr lang="en-SI"/>
          </a:p>
        </p:txBody>
      </p:sp>
      <p:graphicFrame>
        <p:nvGraphicFramePr>
          <p:cNvPr id="4" name="Table 5">
            <a:extLst>
              <a:ext uri="{FF2B5EF4-FFF2-40B4-BE49-F238E27FC236}">
                <a16:creationId xmlns:a16="http://schemas.microsoft.com/office/drawing/2014/main" id="{B15189A1-DED4-4F30-9686-34EF36EC7540}"/>
              </a:ext>
            </a:extLst>
          </p:cNvPr>
          <p:cNvGraphicFramePr>
            <a:graphicFrameLocks noGrp="1"/>
          </p:cNvGraphicFramePr>
          <p:nvPr>
            <p:extLst>
              <p:ext uri="{D42A27DB-BD31-4B8C-83A1-F6EECF244321}">
                <p14:modId xmlns:p14="http://schemas.microsoft.com/office/powerpoint/2010/main" val="3480092665"/>
              </p:ext>
            </p:extLst>
          </p:nvPr>
        </p:nvGraphicFramePr>
        <p:xfrm>
          <a:off x="8439005" y="1690688"/>
          <a:ext cx="2914794" cy="3337560"/>
        </p:xfrm>
        <a:graphic>
          <a:graphicData uri="http://schemas.openxmlformats.org/drawingml/2006/table">
            <a:tbl>
              <a:tblPr firstRow="1" bandRow="1">
                <a:tableStyleId>{93296810-A885-4BE3-A3E7-6D5BEEA58F35}</a:tableStyleId>
              </a:tblPr>
              <a:tblGrid>
                <a:gridCol w="1335565">
                  <a:extLst>
                    <a:ext uri="{9D8B030D-6E8A-4147-A177-3AD203B41FA5}">
                      <a16:colId xmlns:a16="http://schemas.microsoft.com/office/drawing/2014/main" val="3543006210"/>
                    </a:ext>
                  </a:extLst>
                </a:gridCol>
                <a:gridCol w="1579229">
                  <a:extLst>
                    <a:ext uri="{9D8B030D-6E8A-4147-A177-3AD203B41FA5}">
                      <a16:colId xmlns:a16="http://schemas.microsoft.com/office/drawing/2014/main" val="4076552602"/>
                    </a:ext>
                  </a:extLst>
                </a:gridCol>
              </a:tblGrid>
              <a:tr h="370840">
                <a:tc>
                  <a:txBody>
                    <a:bodyPr/>
                    <a:lstStyle/>
                    <a:p>
                      <a:r>
                        <a:rPr lang="sl-SI" dirty="0" err="1">
                          <a:latin typeface="+mn-lt"/>
                        </a:rPr>
                        <a:t>Student</a:t>
                      </a:r>
                      <a:r>
                        <a:rPr lang="sl-SI" dirty="0">
                          <a:latin typeface="+mn-lt"/>
                        </a:rPr>
                        <a:t> ID</a:t>
                      </a:r>
                      <a:endParaRPr lang="en-SI" dirty="0">
                        <a:latin typeface="+mn-lt"/>
                      </a:endParaRPr>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err="1">
                          <a:latin typeface="+mn-lt"/>
                        </a:rPr>
                        <a:t>Country</a:t>
                      </a:r>
                      <a:endParaRPr lang="en-SI" dirty="0">
                        <a:latin typeface="+mn-lt"/>
                      </a:endParaRPr>
                    </a:p>
                  </a:txBody>
                  <a:tcPr/>
                </a:tc>
                <a:extLst>
                  <a:ext uri="{0D108BD9-81ED-4DB2-BD59-A6C34878D82A}">
                    <a16:rowId xmlns:a16="http://schemas.microsoft.com/office/drawing/2014/main" val="993219080"/>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6"/>
                        </a:rPr>
                        <a:t>89242107</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AT </a:t>
                      </a:r>
                      <a:r>
                        <a:rPr lang="sl-SI" sz="1800" dirty="0" err="1">
                          <a:latin typeface="+mn-lt"/>
                        </a:rPr>
                        <a:t>Austria</a:t>
                      </a:r>
                      <a:endParaRPr lang="sl-SI" sz="1800" dirty="0">
                        <a:latin typeface="+mn-lt"/>
                      </a:endParaRPr>
                    </a:p>
                  </a:txBody>
                  <a:tcPr/>
                </a:tc>
                <a:extLst>
                  <a:ext uri="{0D108BD9-81ED-4DB2-BD59-A6C34878D82A}">
                    <a16:rowId xmlns:a16="http://schemas.microsoft.com/office/drawing/2014/main" val="4231180105"/>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7"/>
                        </a:rPr>
                        <a:t>89242045</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BE </a:t>
                      </a:r>
                      <a:r>
                        <a:rPr lang="sl-SI" sz="1800" dirty="0" err="1">
                          <a:latin typeface="+mn-lt"/>
                        </a:rPr>
                        <a:t>Belgium</a:t>
                      </a:r>
                      <a:endParaRPr lang="sl-SI" sz="1800" dirty="0">
                        <a:latin typeface="+mn-lt"/>
                      </a:endParaRPr>
                    </a:p>
                  </a:txBody>
                  <a:tcPr/>
                </a:tc>
                <a:extLst>
                  <a:ext uri="{0D108BD9-81ED-4DB2-BD59-A6C34878D82A}">
                    <a16:rowId xmlns:a16="http://schemas.microsoft.com/office/drawing/2014/main" val="2696413340"/>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8"/>
                        </a:rPr>
                        <a:t>76240220</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BG </a:t>
                      </a:r>
                      <a:r>
                        <a:rPr lang="sl-SI" sz="1800" dirty="0" err="1">
                          <a:latin typeface="+mn-lt"/>
                        </a:rPr>
                        <a:t>Bulgaria</a:t>
                      </a:r>
                      <a:endParaRPr lang="sl-SI" sz="1800" dirty="0">
                        <a:latin typeface="+mn-lt"/>
                      </a:endParaRPr>
                    </a:p>
                  </a:txBody>
                  <a:tcPr/>
                </a:tc>
                <a:extLst>
                  <a:ext uri="{0D108BD9-81ED-4DB2-BD59-A6C34878D82A}">
                    <a16:rowId xmlns:a16="http://schemas.microsoft.com/office/drawing/2014/main" val="3020007786"/>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9"/>
                        </a:rPr>
                        <a:t>76240219</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CZ </a:t>
                      </a:r>
                      <a:r>
                        <a:rPr lang="sl-SI" sz="1800" dirty="0" err="1">
                          <a:latin typeface="+mn-lt"/>
                        </a:rPr>
                        <a:t>Czech</a:t>
                      </a:r>
                      <a:r>
                        <a:rPr lang="en-US" sz="1800" dirty="0" err="1">
                          <a:latin typeface="+mn-lt"/>
                        </a:rPr>
                        <a:t>ia</a:t>
                      </a:r>
                      <a:endParaRPr lang="sl-SI" sz="1800" dirty="0">
                        <a:latin typeface="+mn-lt"/>
                      </a:endParaRPr>
                    </a:p>
                  </a:txBody>
                  <a:tcPr/>
                </a:tc>
                <a:extLst>
                  <a:ext uri="{0D108BD9-81ED-4DB2-BD59-A6C34878D82A}">
                    <a16:rowId xmlns:a16="http://schemas.microsoft.com/office/drawing/2014/main" val="475622854"/>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10"/>
                        </a:rPr>
                        <a:t>76240218</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DE </a:t>
                      </a:r>
                      <a:r>
                        <a:rPr lang="sl-SI" sz="1800" dirty="0" err="1">
                          <a:latin typeface="+mn-lt"/>
                        </a:rPr>
                        <a:t>Germany</a:t>
                      </a:r>
                      <a:endParaRPr lang="sl-SI" sz="1800" dirty="0">
                        <a:latin typeface="+mn-lt"/>
                      </a:endParaRPr>
                    </a:p>
                  </a:txBody>
                  <a:tcPr/>
                </a:tc>
                <a:extLst>
                  <a:ext uri="{0D108BD9-81ED-4DB2-BD59-A6C34878D82A}">
                    <a16:rowId xmlns:a16="http://schemas.microsoft.com/office/drawing/2014/main" val="453995508"/>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11"/>
                        </a:rPr>
                        <a:t>76240217</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DK </a:t>
                      </a:r>
                      <a:r>
                        <a:rPr lang="sl-SI" sz="1800" dirty="0" err="1">
                          <a:latin typeface="+mn-lt"/>
                        </a:rPr>
                        <a:t>Denmark</a:t>
                      </a:r>
                      <a:endParaRPr lang="sl-SI" sz="1800" dirty="0">
                        <a:latin typeface="+mn-lt"/>
                      </a:endParaRPr>
                    </a:p>
                  </a:txBody>
                  <a:tcPr/>
                </a:tc>
                <a:extLst>
                  <a:ext uri="{0D108BD9-81ED-4DB2-BD59-A6C34878D82A}">
                    <a16:rowId xmlns:a16="http://schemas.microsoft.com/office/drawing/2014/main" val="3898833663"/>
                  </a:ext>
                </a:extLst>
              </a:tr>
              <a:tr h="370840">
                <a:tc>
                  <a:txBody>
                    <a:bodyPr/>
                    <a:lstStyle/>
                    <a:p>
                      <a:r>
                        <a:rPr lang="sl-SI" sz="1800" u="sng" dirty="0">
                          <a:solidFill>
                            <a:srgbClr val="467886"/>
                          </a:solidFill>
                          <a:effectLst/>
                          <a:latin typeface="+mn-lt"/>
                          <a:ea typeface="Aptos" panose="020B0004020202020204" pitchFamily="34" charset="0"/>
                          <a:cs typeface="Aptos" panose="020B0004020202020204" pitchFamily="34" charset="0"/>
                          <a:hlinkClick r:id="rId12"/>
                        </a:rPr>
                        <a:t>76240216</a:t>
                      </a:r>
                      <a:endParaRPr lang="en-SI" sz="1800" dirty="0">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EE </a:t>
                      </a:r>
                      <a:r>
                        <a:rPr lang="sl-SI" sz="1800" dirty="0" err="1">
                          <a:latin typeface="+mn-lt"/>
                        </a:rPr>
                        <a:t>Estonia</a:t>
                      </a:r>
                      <a:endParaRPr lang="sl-SI" sz="1800" dirty="0">
                        <a:latin typeface="+mn-lt"/>
                      </a:endParaRPr>
                    </a:p>
                  </a:txBody>
                  <a:tcPr/>
                </a:tc>
                <a:extLst>
                  <a:ext uri="{0D108BD9-81ED-4DB2-BD59-A6C34878D82A}">
                    <a16:rowId xmlns:a16="http://schemas.microsoft.com/office/drawing/2014/main" val="2490350668"/>
                  </a:ext>
                </a:extLst>
              </a:tr>
              <a:tr h="370840">
                <a:tc>
                  <a:txBody>
                    <a:bodyPr/>
                    <a:lstStyle/>
                    <a:p>
                      <a:r>
                        <a:rPr lang="it-IT" sz="1800" u="sng" kern="1200" dirty="0">
                          <a:solidFill>
                            <a:srgbClr val="467886"/>
                          </a:solidFill>
                          <a:effectLst/>
                          <a:latin typeface="+mn-lt"/>
                          <a:ea typeface="+mn-ea"/>
                          <a:cs typeface="+mn-cs"/>
                          <a:hlinkClick r:id="rId13"/>
                        </a:rPr>
                        <a:t>76240182</a:t>
                      </a:r>
                      <a:endParaRPr lang="en-SI" sz="1800" u="sng" kern="1200" dirty="0">
                        <a:solidFill>
                          <a:srgbClr val="467886"/>
                        </a:solidFill>
                        <a:effectLst/>
                        <a:latin typeface="+mn-lt"/>
                        <a:ea typeface="Aptos" panose="020B0004020202020204" pitchFamily="34" charset="0"/>
                        <a:cs typeface="Aptos" panose="020B0004020202020204" pitchFamily="34" charset="0"/>
                      </a:endParaRPr>
                    </a:p>
                  </a:txBody>
                  <a:tcPr marL="68580" marR="68580" marT="0" marB="0"/>
                </a:tc>
                <a:tc>
                  <a:txBody>
                    <a:bodyPr/>
                    <a:lstStyle/>
                    <a:p>
                      <a:r>
                        <a:rPr lang="sl-SI" sz="1800" dirty="0">
                          <a:latin typeface="+mn-lt"/>
                        </a:rPr>
                        <a:t>ES </a:t>
                      </a:r>
                      <a:r>
                        <a:rPr lang="sl-SI" sz="1800" dirty="0" err="1">
                          <a:latin typeface="+mn-lt"/>
                        </a:rPr>
                        <a:t>Spain</a:t>
                      </a:r>
                      <a:endParaRPr lang="sl-SI" sz="1800" dirty="0">
                        <a:latin typeface="+mn-lt"/>
                      </a:endParaRPr>
                    </a:p>
                  </a:txBody>
                  <a:tcPr/>
                </a:tc>
                <a:extLst>
                  <a:ext uri="{0D108BD9-81ED-4DB2-BD59-A6C34878D82A}">
                    <a16:rowId xmlns:a16="http://schemas.microsoft.com/office/drawing/2014/main" val="2184985782"/>
                  </a:ext>
                </a:extLst>
              </a:tr>
            </a:tbl>
          </a:graphicData>
        </a:graphic>
      </p:graphicFrame>
      <p:sp>
        <p:nvSpPr>
          <p:cNvPr id="7" name="TextBox 6">
            <a:extLst>
              <a:ext uri="{FF2B5EF4-FFF2-40B4-BE49-F238E27FC236}">
                <a16:creationId xmlns:a16="http://schemas.microsoft.com/office/drawing/2014/main" id="{6F5F027B-A881-4CC8-6A15-A277BD71EEE0}"/>
              </a:ext>
            </a:extLst>
          </p:cNvPr>
          <p:cNvSpPr txBox="1"/>
          <p:nvPr/>
        </p:nvSpPr>
        <p:spPr>
          <a:xfrm>
            <a:off x="9376673" y="5807631"/>
            <a:ext cx="1977127" cy="369332"/>
          </a:xfrm>
          <a:prstGeom prst="rect">
            <a:avLst/>
          </a:prstGeom>
          <a:noFill/>
        </p:spPr>
        <p:txBody>
          <a:bodyPr wrap="square">
            <a:spAutoFit/>
          </a:bodyPr>
          <a:lstStyle/>
          <a:p>
            <a:pPr marL="0" indent="0">
              <a:buNone/>
            </a:pPr>
            <a:r>
              <a:rPr lang="en-GB" sz="1800" dirty="0"/>
              <a:t>Due by </a:t>
            </a:r>
            <a:r>
              <a:rPr lang="sl-SI" sz="1800" dirty="0"/>
              <a:t>4</a:t>
            </a:r>
            <a:r>
              <a:rPr lang="en-GB" sz="1800" dirty="0"/>
              <a:t>. </a:t>
            </a:r>
            <a:r>
              <a:rPr lang="sl-SI" sz="1800" dirty="0"/>
              <a:t>11</a:t>
            </a:r>
            <a:r>
              <a:rPr lang="en-GB" sz="1800" dirty="0"/>
              <a:t>.</a:t>
            </a:r>
            <a:r>
              <a:rPr lang="sl-SI" sz="1800" dirty="0"/>
              <a:t> 202</a:t>
            </a:r>
            <a:r>
              <a:rPr lang="en-US" sz="1800" dirty="0"/>
              <a:t>4</a:t>
            </a:r>
            <a:endParaRPr lang="en-GB" sz="1800" dirty="0"/>
          </a:p>
        </p:txBody>
      </p:sp>
    </p:spTree>
    <p:extLst>
      <p:ext uri="{BB962C8B-B14F-4D97-AF65-F5344CB8AC3E}">
        <p14:creationId xmlns:p14="http://schemas.microsoft.com/office/powerpoint/2010/main" val="1784495698"/>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dirty="0">
                <a:solidFill>
                  <a:schemeClr val="accent6"/>
                </a:solidFill>
              </a:rPr>
              <a:t>Cumulative frequencies</a:t>
            </a:r>
            <a:endParaRPr lang="en-GB" noProof="0" dirty="0">
              <a:solidFill>
                <a:schemeClr val="accent6"/>
              </a:solidFill>
            </a:endParaRP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5</a:t>
            </a:fld>
            <a:endParaRPr lang="en-SI"/>
          </a:p>
        </p:txBody>
      </p:sp>
      <p:sp>
        <p:nvSpPr>
          <p:cNvPr id="7" name="Content Placeholder 2">
            <a:extLst>
              <a:ext uri="{FF2B5EF4-FFF2-40B4-BE49-F238E27FC236}">
                <a16:creationId xmlns:a16="http://schemas.microsoft.com/office/drawing/2014/main" id="{6F634E04-B1D6-47F5-90DC-A3DD99BAD333}"/>
              </a:ext>
            </a:extLst>
          </p:cNvPr>
          <p:cNvSpPr txBox="1">
            <a:spLocks/>
          </p:cNvSpPr>
          <p:nvPr/>
        </p:nvSpPr>
        <p:spPr>
          <a:xfrm>
            <a:off x="990599" y="1978025"/>
            <a:ext cx="4695703" cy="4351338"/>
          </a:xfrm>
          <a:prstGeom prst="rect">
            <a:avLst/>
          </a:prstGeom>
        </p:spPr>
        <p:txBody>
          <a:bodyPr vert="horz" lIns="91440" tIns="45720" rIns="91440" bIns="45720" rtlCol="0">
            <a:normAutofit fontScale="92500" lnSpcReduction="20000"/>
          </a:bodyPr>
          <a:lst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r>
              <a:rPr lang="sl-SI" dirty="0"/>
              <a:t>For interval and ratio scales it makes sense to compute </a:t>
            </a:r>
            <a:r>
              <a:rPr lang="sl-SI" b="1" dirty="0"/>
              <a:t>cumulative frequencies,</a:t>
            </a:r>
            <a:r>
              <a:rPr lang="sl-SI" dirty="0"/>
              <a:t> i.e. the sum of frequencies for the values before a certain value including that value</a:t>
            </a:r>
          </a:p>
          <a:p>
            <a:r>
              <a:rPr lang="sl-SI" dirty="0"/>
              <a:t>We can also compute </a:t>
            </a:r>
            <a:r>
              <a:rPr lang="sl-SI" b="1" dirty="0"/>
              <a:t>relative cumulative frequencies</a:t>
            </a:r>
            <a:r>
              <a:rPr lang="sl-SI" dirty="0"/>
              <a:t>, i.e. the percentage of units with values lower or equal to a certain value</a:t>
            </a:r>
          </a:p>
          <a:p>
            <a:r>
              <a:rPr lang="sl-SI" u="sng" dirty="0"/>
              <a:t>Example:</a:t>
            </a:r>
            <a:r>
              <a:rPr lang="sl-SI" dirty="0"/>
              <a:t> x</a:t>
            </a:r>
            <a:r>
              <a:rPr lang="sl-SI" sz="1900" dirty="0"/>
              <a:t>i</a:t>
            </a:r>
            <a:r>
              <a:rPr lang="sl-SI" dirty="0"/>
              <a:t> is household size;</a:t>
            </a:r>
            <a:br>
              <a:rPr lang="sl-SI" dirty="0"/>
            </a:br>
            <a:r>
              <a:rPr lang="sl-SI" dirty="0"/>
              <a:t>f</a:t>
            </a:r>
            <a:r>
              <a:rPr lang="sl-SI" sz="1900" dirty="0"/>
              <a:t>i</a:t>
            </a:r>
            <a:r>
              <a:rPr lang="sl-SI" dirty="0"/>
              <a:t> is the number of households with that size</a:t>
            </a:r>
          </a:p>
        </p:txBody>
      </p:sp>
      <p:graphicFrame>
        <p:nvGraphicFramePr>
          <p:cNvPr id="10" name="Content Placeholder 9">
            <a:extLst>
              <a:ext uri="{FF2B5EF4-FFF2-40B4-BE49-F238E27FC236}">
                <a16:creationId xmlns:a16="http://schemas.microsoft.com/office/drawing/2014/main" id="{3D79ED86-20D9-4728-A350-60A20B5FEBA9}"/>
              </a:ext>
            </a:extLst>
          </p:cNvPr>
          <p:cNvGraphicFramePr>
            <a:graphicFrameLocks noGrp="1"/>
          </p:cNvGraphicFramePr>
          <p:nvPr>
            <p:ph sz="half" idx="2"/>
            <p:extLst>
              <p:ext uri="{D42A27DB-BD31-4B8C-83A1-F6EECF244321}">
                <p14:modId xmlns:p14="http://schemas.microsoft.com/office/powerpoint/2010/main" val="558851047"/>
              </p:ext>
            </p:extLst>
          </p:nvPr>
        </p:nvGraphicFramePr>
        <p:xfrm>
          <a:off x="6172200" y="1825625"/>
          <a:ext cx="5181600" cy="4450080"/>
        </p:xfrm>
        <a:graphic>
          <a:graphicData uri="http://schemas.openxmlformats.org/drawingml/2006/table">
            <a:tbl>
              <a:tblPr firstRow="1" bandRow="1">
                <a:tableStyleId>{10A1B5D5-9B99-4C35-A422-299274C87663}</a:tableStyleId>
              </a:tblPr>
              <a:tblGrid>
                <a:gridCol w="1036320">
                  <a:extLst>
                    <a:ext uri="{9D8B030D-6E8A-4147-A177-3AD203B41FA5}">
                      <a16:colId xmlns:a16="http://schemas.microsoft.com/office/drawing/2014/main" val="1663616912"/>
                    </a:ext>
                  </a:extLst>
                </a:gridCol>
                <a:gridCol w="1036320">
                  <a:extLst>
                    <a:ext uri="{9D8B030D-6E8A-4147-A177-3AD203B41FA5}">
                      <a16:colId xmlns:a16="http://schemas.microsoft.com/office/drawing/2014/main" val="2461426704"/>
                    </a:ext>
                  </a:extLst>
                </a:gridCol>
                <a:gridCol w="1036320">
                  <a:extLst>
                    <a:ext uri="{9D8B030D-6E8A-4147-A177-3AD203B41FA5}">
                      <a16:colId xmlns:a16="http://schemas.microsoft.com/office/drawing/2014/main" val="1350021335"/>
                    </a:ext>
                  </a:extLst>
                </a:gridCol>
                <a:gridCol w="1036320">
                  <a:extLst>
                    <a:ext uri="{9D8B030D-6E8A-4147-A177-3AD203B41FA5}">
                      <a16:colId xmlns:a16="http://schemas.microsoft.com/office/drawing/2014/main" val="3283649581"/>
                    </a:ext>
                  </a:extLst>
                </a:gridCol>
                <a:gridCol w="1036320">
                  <a:extLst>
                    <a:ext uri="{9D8B030D-6E8A-4147-A177-3AD203B41FA5}">
                      <a16:colId xmlns:a16="http://schemas.microsoft.com/office/drawing/2014/main" val="4103482899"/>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extLst>
                  <a:ext uri="{0D108BD9-81ED-4DB2-BD59-A6C34878D82A}">
                    <a16:rowId xmlns:a16="http://schemas.microsoft.com/office/drawing/2014/main" val="4009619573"/>
                  </a:ext>
                </a:extLst>
              </a:tr>
              <a:tr h="370840">
                <a:tc>
                  <a:txBody>
                    <a:bodyPr/>
                    <a:lstStyle/>
                    <a:p>
                      <a:pPr algn="r"/>
                      <a:r>
                        <a:rPr lang="sl-SI" dirty="0"/>
                        <a:t>1</a:t>
                      </a:r>
                      <a:endParaRPr lang="en-SI" dirty="0"/>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3</a:t>
                      </a:r>
                      <a:endParaRPr lang="en-SI" dirty="0"/>
                    </a:p>
                  </a:txBody>
                  <a:tcPr/>
                </a:tc>
                <a:tc>
                  <a:txBody>
                    <a:bodyPr/>
                    <a:lstStyle/>
                    <a:p>
                      <a:pPr algn="r"/>
                      <a:r>
                        <a:rPr lang="sl-SI" dirty="0"/>
                        <a:t>6</a:t>
                      </a:r>
                      <a:endParaRPr lang="en-SI" dirty="0"/>
                    </a:p>
                  </a:txBody>
                  <a:tcPr/>
                </a:tc>
                <a:extLst>
                  <a:ext uri="{0D108BD9-81ED-4DB2-BD59-A6C34878D82A}">
                    <a16:rowId xmlns:a16="http://schemas.microsoft.com/office/drawing/2014/main" val="3624096595"/>
                  </a:ext>
                </a:extLst>
              </a:tr>
              <a:tr h="370840">
                <a:tc>
                  <a:txBody>
                    <a:bodyPr/>
                    <a:lstStyle/>
                    <a:p>
                      <a:pPr algn="r"/>
                      <a:r>
                        <a:rPr lang="sl-SI" dirty="0"/>
                        <a:t>2</a:t>
                      </a:r>
                      <a:endParaRPr lang="en-SI" dirty="0"/>
                    </a:p>
                  </a:txBody>
                  <a:tcPr/>
                </a:tc>
                <a:tc>
                  <a:txBody>
                    <a:bodyPr/>
                    <a:lstStyle/>
                    <a:p>
                      <a:pPr algn="r"/>
                      <a:r>
                        <a:rPr lang="sl-SI" dirty="0"/>
                        <a:t>5</a:t>
                      </a:r>
                      <a:endParaRPr lang="en-SI" dirty="0"/>
                    </a:p>
                  </a:txBody>
                  <a:tcPr/>
                </a:tc>
                <a:tc>
                  <a:txBody>
                    <a:bodyPr/>
                    <a:lstStyle/>
                    <a:p>
                      <a:pPr algn="r"/>
                      <a:r>
                        <a:rPr lang="sl-SI" dirty="0"/>
                        <a:t>10</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extLst>
                  <a:ext uri="{0D108BD9-81ED-4DB2-BD59-A6C34878D82A}">
                    <a16:rowId xmlns:a16="http://schemas.microsoft.com/office/drawing/2014/main" val="1004982899"/>
                  </a:ext>
                </a:extLst>
              </a:tr>
              <a:tr h="370840">
                <a:tc>
                  <a:txBody>
                    <a:bodyPr/>
                    <a:lstStyle/>
                    <a:p>
                      <a:pPr algn="r"/>
                      <a:r>
                        <a:rPr lang="sl-SI" dirty="0"/>
                        <a:t>3</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16</a:t>
                      </a:r>
                      <a:endParaRPr lang="en-SI" dirty="0"/>
                    </a:p>
                  </a:txBody>
                  <a:tcPr/>
                </a:tc>
                <a:tc>
                  <a:txBody>
                    <a:bodyPr/>
                    <a:lstStyle/>
                    <a:p>
                      <a:pPr algn="r"/>
                      <a:r>
                        <a:rPr lang="sl-SI" dirty="0"/>
                        <a:t>32</a:t>
                      </a:r>
                      <a:endParaRPr lang="en-SI" dirty="0"/>
                    </a:p>
                  </a:txBody>
                  <a:tcPr/>
                </a:tc>
                <a:extLst>
                  <a:ext uri="{0D108BD9-81ED-4DB2-BD59-A6C34878D82A}">
                    <a16:rowId xmlns:a16="http://schemas.microsoft.com/office/drawing/2014/main" val="1599982296"/>
                  </a:ext>
                </a:extLst>
              </a:tr>
              <a:tr h="370840">
                <a:tc>
                  <a:txBody>
                    <a:bodyPr/>
                    <a:lstStyle/>
                    <a:p>
                      <a:pPr algn="r"/>
                      <a:r>
                        <a:rPr lang="sl-SI" dirty="0"/>
                        <a:t>4</a:t>
                      </a:r>
                      <a:endParaRPr lang="en-SI" dirty="0"/>
                    </a:p>
                  </a:txBody>
                  <a:tcPr/>
                </a:tc>
                <a:tc>
                  <a:txBody>
                    <a:bodyPr/>
                    <a:lstStyle/>
                    <a:p>
                      <a:pPr algn="r"/>
                      <a:r>
                        <a:rPr lang="sl-SI" dirty="0"/>
                        <a:t>13</a:t>
                      </a:r>
                      <a:endParaRPr lang="en-SI" dirty="0"/>
                    </a:p>
                  </a:txBody>
                  <a:tcPr/>
                </a:tc>
                <a:tc>
                  <a:txBody>
                    <a:bodyPr/>
                    <a:lstStyle/>
                    <a:p>
                      <a:pPr algn="r"/>
                      <a:r>
                        <a:rPr lang="sl-SI" dirty="0"/>
                        <a:t>26</a:t>
                      </a:r>
                      <a:endParaRPr lang="en-SI" dirty="0"/>
                    </a:p>
                  </a:txBody>
                  <a:tcPr/>
                </a:tc>
                <a:tc>
                  <a:txBody>
                    <a:bodyPr/>
                    <a:lstStyle/>
                    <a:p>
                      <a:pPr algn="r"/>
                      <a:r>
                        <a:rPr lang="sl-SI" dirty="0"/>
                        <a:t>29</a:t>
                      </a:r>
                      <a:endParaRPr lang="en-SI" dirty="0"/>
                    </a:p>
                  </a:txBody>
                  <a:tcPr/>
                </a:tc>
                <a:tc>
                  <a:txBody>
                    <a:bodyPr/>
                    <a:lstStyle/>
                    <a:p>
                      <a:pPr algn="r"/>
                      <a:r>
                        <a:rPr lang="sl-SI" dirty="0"/>
                        <a:t>58</a:t>
                      </a:r>
                      <a:endParaRPr lang="en-SI" dirty="0"/>
                    </a:p>
                  </a:txBody>
                  <a:tcPr/>
                </a:tc>
                <a:extLst>
                  <a:ext uri="{0D108BD9-81ED-4DB2-BD59-A6C34878D82A}">
                    <a16:rowId xmlns:a16="http://schemas.microsoft.com/office/drawing/2014/main" val="1236483596"/>
                  </a:ext>
                </a:extLst>
              </a:tr>
              <a:tr h="370840">
                <a:tc>
                  <a:txBody>
                    <a:bodyPr/>
                    <a:lstStyle/>
                    <a:p>
                      <a:pPr algn="r"/>
                      <a:r>
                        <a:rPr lang="sl-SI" dirty="0"/>
                        <a:t>5</a:t>
                      </a:r>
                      <a:endParaRPr lang="en-SI" dirty="0"/>
                    </a:p>
                  </a:txBody>
                  <a:tcPr/>
                </a:tc>
                <a:tc>
                  <a:txBody>
                    <a:bodyPr/>
                    <a:lstStyle/>
                    <a:p>
                      <a:pPr algn="r"/>
                      <a:r>
                        <a:rPr lang="sl-SI" dirty="0"/>
                        <a:t>6</a:t>
                      </a:r>
                      <a:endParaRPr lang="en-SI" dirty="0"/>
                    </a:p>
                  </a:txBody>
                  <a:tcPr/>
                </a:tc>
                <a:tc>
                  <a:txBody>
                    <a:bodyPr/>
                    <a:lstStyle/>
                    <a:p>
                      <a:pPr algn="r"/>
                      <a:r>
                        <a:rPr lang="sl-SI" dirty="0"/>
                        <a:t>12</a:t>
                      </a:r>
                      <a:endParaRPr lang="en-SI" dirty="0"/>
                    </a:p>
                  </a:txBody>
                  <a:tcPr/>
                </a:tc>
                <a:tc>
                  <a:txBody>
                    <a:bodyPr/>
                    <a:lstStyle/>
                    <a:p>
                      <a:pPr algn="r"/>
                      <a:r>
                        <a:rPr lang="sl-SI" dirty="0"/>
                        <a:t>35</a:t>
                      </a:r>
                      <a:endParaRPr lang="en-SI" dirty="0"/>
                    </a:p>
                  </a:txBody>
                  <a:tcPr/>
                </a:tc>
                <a:tc>
                  <a:txBody>
                    <a:bodyPr/>
                    <a:lstStyle/>
                    <a:p>
                      <a:pPr algn="r"/>
                      <a:r>
                        <a:rPr lang="sl-SI" dirty="0"/>
                        <a:t>70</a:t>
                      </a:r>
                      <a:endParaRPr lang="en-SI" dirty="0"/>
                    </a:p>
                  </a:txBody>
                  <a:tcPr/>
                </a:tc>
                <a:extLst>
                  <a:ext uri="{0D108BD9-81ED-4DB2-BD59-A6C34878D82A}">
                    <a16:rowId xmlns:a16="http://schemas.microsoft.com/office/drawing/2014/main" val="4277191404"/>
                  </a:ext>
                </a:extLst>
              </a:tr>
              <a:tr h="370840">
                <a:tc>
                  <a:txBody>
                    <a:bodyPr/>
                    <a:lstStyle/>
                    <a:p>
                      <a:pPr algn="r"/>
                      <a:r>
                        <a:rPr lang="sl-SI" dirty="0"/>
                        <a:t>6</a:t>
                      </a:r>
                      <a:endParaRPr lang="en-SI" dirty="0"/>
                    </a:p>
                  </a:txBody>
                  <a:tcPr/>
                </a:tc>
                <a:tc>
                  <a:txBody>
                    <a:bodyPr/>
                    <a:lstStyle/>
                    <a:p>
                      <a:pPr algn="r"/>
                      <a:r>
                        <a:rPr lang="sl-SI" dirty="0"/>
                        <a:t>6</a:t>
                      </a:r>
                      <a:endParaRPr lang="en-SI" dirty="0"/>
                    </a:p>
                  </a:txBody>
                  <a:tcPr/>
                </a:tc>
                <a:tc>
                  <a:txBody>
                    <a:bodyPr/>
                    <a:lstStyle/>
                    <a:p>
                      <a:pPr algn="r"/>
                      <a:r>
                        <a:rPr lang="sl-SI" dirty="0"/>
                        <a:t>12</a:t>
                      </a:r>
                      <a:endParaRPr lang="en-SI" dirty="0"/>
                    </a:p>
                  </a:txBody>
                  <a:tcPr/>
                </a:tc>
                <a:tc>
                  <a:txBody>
                    <a:bodyPr/>
                    <a:lstStyle/>
                    <a:p>
                      <a:pPr algn="r"/>
                      <a:r>
                        <a:rPr lang="sl-SI" dirty="0"/>
                        <a:t>41</a:t>
                      </a:r>
                      <a:endParaRPr lang="en-SI" dirty="0"/>
                    </a:p>
                  </a:txBody>
                  <a:tcPr/>
                </a:tc>
                <a:tc>
                  <a:txBody>
                    <a:bodyPr/>
                    <a:lstStyle/>
                    <a:p>
                      <a:pPr algn="r"/>
                      <a:r>
                        <a:rPr lang="sl-SI" dirty="0"/>
                        <a:t>82</a:t>
                      </a:r>
                      <a:endParaRPr lang="en-SI" dirty="0"/>
                    </a:p>
                  </a:txBody>
                  <a:tcPr/>
                </a:tc>
                <a:extLst>
                  <a:ext uri="{0D108BD9-81ED-4DB2-BD59-A6C34878D82A}">
                    <a16:rowId xmlns:a16="http://schemas.microsoft.com/office/drawing/2014/main" val="2942766300"/>
                  </a:ext>
                </a:extLst>
              </a:tr>
              <a:tr h="370840">
                <a:tc>
                  <a:txBody>
                    <a:bodyPr/>
                    <a:lstStyle/>
                    <a:p>
                      <a:pPr algn="r"/>
                      <a:r>
                        <a:rPr lang="sl-SI" dirty="0"/>
                        <a:t>7</a:t>
                      </a:r>
                      <a:endParaRPr lang="en-SI" dirty="0"/>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44</a:t>
                      </a:r>
                      <a:endParaRPr lang="en-SI" dirty="0"/>
                    </a:p>
                  </a:txBody>
                  <a:tcPr/>
                </a:tc>
                <a:tc>
                  <a:txBody>
                    <a:bodyPr/>
                    <a:lstStyle/>
                    <a:p>
                      <a:pPr algn="r"/>
                      <a:r>
                        <a:rPr lang="sl-SI" dirty="0"/>
                        <a:t>88</a:t>
                      </a:r>
                      <a:endParaRPr lang="en-SI" dirty="0"/>
                    </a:p>
                  </a:txBody>
                  <a:tcPr/>
                </a:tc>
                <a:extLst>
                  <a:ext uri="{0D108BD9-81ED-4DB2-BD59-A6C34878D82A}">
                    <a16:rowId xmlns:a16="http://schemas.microsoft.com/office/drawing/2014/main" val="2564451525"/>
                  </a:ext>
                </a:extLst>
              </a:tr>
              <a:tr h="370840">
                <a:tc>
                  <a:txBody>
                    <a:bodyPr/>
                    <a:lstStyle/>
                    <a:p>
                      <a:pPr algn="r"/>
                      <a:r>
                        <a:rPr lang="sl-SI" dirty="0"/>
                        <a:t>8</a:t>
                      </a:r>
                      <a:endParaRPr lang="en-SI" dirty="0"/>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47</a:t>
                      </a:r>
                      <a:endParaRPr lang="en-SI" dirty="0"/>
                    </a:p>
                  </a:txBody>
                  <a:tcPr/>
                </a:tc>
                <a:tc>
                  <a:txBody>
                    <a:bodyPr/>
                    <a:lstStyle/>
                    <a:p>
                      <a:pPr algn="r"/>
                      <a:r>
                        <a:rPr lang="sl-SI" dirty="0"/>
                        <a:t>94</a:t>
                      </a:r>
                      <a:endParaRPr lang="en-SI" dirty="0"/>
                    </a:p>
                  </a:txBody>
                  <a:tcPr/>
                </a:tc>
                <a:extLst>
                  <a:ext uri="{0D108BD9-81ED-4DB2-BD59-A6C34878D82A}">
                    <a16:rowId xmlns:a16="http://schemas.microsoft.com/office/drawing/2014/main" val="2472522251"/>
                  </a:ext>
                </a:extLst>
              </a:tr>
              <a:tr h="370840">
                <a:tc>
                  <a:txBody>
                    <a:bodyPr/>
                    <a:lstStyle/>
                    <a:p>
                      <a:pPr algn="r"/>
                      <a:r>
                        <a:rPr lang="sl-SI" dirty="0"/>
                        <a:t>9</a:t>
                      </a:r>
                      <a:endParaRPr lang="en-SI" dirty="0"/>
                    </a:p>
                  </a:txBody>
                  <a:tcPr/>
                </a:tc>
                <a:tc>
                  <a:txBody>
                    <a:bodyPr/>
                    <a:lstStyle/>
                    <a:p>
                      <a:pPr algn="r"/>
                      <a:r>
                        <a:rPr lang="sl-SI" dirty="0"/>
                        <a:t>2</a:t>
                      </a:r>
                      <a:endParaRPr lang="en-SI" dirty="0"/>
                    </a:p>
                  </a:txBody>
                  <a:tcPr/>
                </a:tc>
                <a:tc>
                  <a:txBody>
                    <a:bodyPr/>
                    <a:lstStyle/>
                    <a:p>
                      <a:pPr algn="r"/>
                      <a:r>
                        <a:rPr lang="sl-SI" dirty="0"/>
                        <a:t>4</a:t>
                      </a:r>
                      <a:endParaRPr lang="en-SI" dirty="0"/>
                    </a:p>
                  </a:txBody>
                  <a:tcPr/>
                </a:tc>
                <a:tc>
                  <a:txBody>
                    <a:bodyPr/>
                    <a:lstStyle/>
                    <a:p>
                      <a:pPr algn="r"/>
                      <a:r>
                        <a:rPr lang="sl-SI" dirty="0"/>
                        <a:t>49</a:t>
                      </a:r>
                      <a:endParaRPr lang="en-SI" dirty="0"/>
                    </a:p>
                  </a:txBody>
                  <a:tcPr/>
                </a:tc>
                <a:tc>
                  <a:txBody>
                    <a:bodyPr/>
                    <a:lstStyle/>
                    <a:p>
                      <a:pPr algn="r"/>
                      <a:r>
                        <a:rPr lang="sl-SI" dirty="0"/>
                        <a:t>98</a:t>
                      </a:r>
                      <a:endParaRPr lang="en-SI" dirty="0"/>
                    </a:p>
                  </a:txBody>
                  <a:tcPr/>
                </a:tc>
                <a:extLst>
                  <a:ext uri="{0D108BD9-81ED-4DB2-BD59-A6C34878D82A}">
                    <a16:rowId xmlns:a16="http://schemas.microsoft.com/office/drawing/2014/main" val="4058032564"/>
                  </a:ext>
                </a:extLst>
              </a:tr>
              <a:tr h="370840">
                <a:tc>
                  <a:txBody>
                    <a:bodyPr/>
                    <a:lstStyle/>
                    <a:p>
                      <a:pPr algn="r"/>
                      <a:r>
                        <a:rPr lang="sl-SI" dirty="0"/>
                        <a:t>10</a:t>
                      </a:r>
                      <a:endParaRPr lang="en-SI" dirty="0"/>
                    </a:p>
                  </a:txBody>
                  <a:tcPr/>
                </a:tc>
                <a:tc>
                  <a:txBody>
                    <a:bodyPr/>
                    <a:lstStyle/>
                    <a:p>
                      <a:pPr algn="r"/>
                      <a:r>
                        <a:rPr lang="sl-SI" dirty="0"/>
                        <a:t>1</a:t>
                      </a:r>
                      <a:endParaRPr lang="en-SI" dirty="0"/>
                    </a:p>
                  </a:txBody>
                  <a:tcPr/>
                </a:tc>
                <a:tc>
                  <a:txBody>
                    <a:bodyPr/>
                    <a:lstStyle/>
                    <a:p>
                      <a:pPr algn="r"/>
                      <a:r>
                        <a:rPr lang="sl-SI" dirty="0"/>
                        <a:t>2</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extLst>
                  <a:ext uri="{0D108BD9-81ED-4DB2-BD59-A6C34878D82A}">
                    <a16:rowId xmlns:a16="http://schemas.microsoft.com/office/drawing/2014/main" val="3773591198"/>
                  </a:ext>
                </a:extLst>
              </a:tr>
              <a:tr h="370840">
                <a:tc>
                  <a:txBody>
                    <a:bodyPr/>
                    <a:lstStyle/>
                    <a:p>
                      <a:pPr algn="r"/>
                      <a:r>
                        <a:rPr lang="sl-SI" dirty="0"/>
                        <a:t>N</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endParaRPr lang="en-SI" dirty="0"/>
                    </a:p>
                  </a:txBody>
                  <a:tcPr/>
                </a:tc>
                <a:tc>
                  <a:txBody>
                    <a:bodyPr/>
                    <a:lstStyle/>
                    <a:p>
                      <a:pPr algn="r"/>
                      <a:endParaRPr lang="en-SI" dirty="0"/>
                    </a:p>
                  </a:txBody>
                  <a:tcPr/>
                </a:tc>
                <a:extLst>
                  <a:ext uri="{0D108BD9-81ED-4DB2-BD59-A6C34878D82A}">
                    <a16:rowId xmlns:a16="http://schemas.microsoft.com/office/drawing/2014/main" val="3903502199"/>
                  </a:ext>
                </a:extLst>
              </a:tr>
            </a:tbl>
          </a:graphicData>
        </a:graphic>
      </p:graphicFrame>
    </p:spTree>
    <p:extLst>
      <p:ext uri="{BB962C8B-B14F-4D97-AF65-F5344CB8AC3E}">
        <p14:creationId xmlns:p14="http://schemas.microsoft.com/office/powerpoint/2010/main" val="2934788697"/>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Grouped frequency distribution</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normAutofit fontScale="92500"/>
          </a:bodyPr>
          <a:lstStyle/>
          <a:p>
            <a:r>
              <a:rPr lang="en-GB" noProof="0" dirty="0"/>
              <a:t>If the number of values is high, it is impractical to present all values in a table, therefore we classify similar values in groups/classes.</a:t>
            </a:r>
          </a:p>
          <a:p>
            <a:r>
              <a:rPr lang="en-GB" noProof="0" dirty="0"/>
              <a:t>The groups must be mutually exclusive: one value can be classified into only one group</a:t>
            </a:r>
          </a:p>
          <a:p>
            <a:r>
              <a:rPr lang="en-GB" dirty="0"/>
              <a:t>Usually, the groups of values (classes) have equal width</a:t>
            </a:r>
          </a:p>
          <a:p>
            <a:r>
              <a:rPr lang="en-GB" dirty="0"/>
              <a:t>Width (d) is calculated by dividing the range with the number of intervals</a:t>
            </a:r>
          </a:p>
          <a:p>
            <a:r>
              <a:rPr lang="en-GB" dirty="0"/>
              <a:t>Data are arranged in a frequency distribution, i.e. a table where each row represents one of the classes</a:t>
            </a:r>
          </a:p>
          <a:p>
            <a:r>
              <a:rPr lang="en-GB" noProof="0" dirty="0"/>
              <a:t>Also for </a:t>
            </a:r>
            <a:r>
              <a:rPr lang="en-GB" dirty="0"/>
              <a:t>classes we can compute absolute and relative frequencies and cumulative frequencies.</a:t>
            </a:r>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6</a:t>
            </a:fld>
            <a:endParaRPr lang="en-SI"/>
          </a:p>
        </p:txBody>
      </p:sp>
    </p:spTree>
    <p:extLst>
      <p:ext uri="{BB962C8B-B14F-4D97-AF65-F5344CB8AC3E}">
        <p14:creationId xmlns:p14="http://schemas.microsoft.com/office/powerpoint/2010/main" val="43364209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Example of grouped frequency distribution for discrete values</a:t>
            </a:r>
          </a:p>
        </p:txBody>
      </p:sp>
      <p:graphicFrame>
        <p:nvGraphicFramePr>
          <p:cNvPr id="4" name="Content Placeholder 3">
            <a:extLst>
              <a:ext uri="{FF2B5EF4-FFF2-40B4-BE49-F238E27FC236}">
                <a16:creationId xmlns:a16="http://schemas.microsoft.com/office/drawing/2014/main" id="{FFCD6ABE-20FC-49D0-847B-40DD05FA342B}"/>
              </a:ext>
            </a:extLst>
          </p:cNvPr>
          <p:cNvGraphicFramePr>
            <a:graphicFrameLocks noGrp="1"/>
          </p:cNvGraphicFramePr>
          <p:nvPr>
            <p:ph idx="1"/>
            <p:extLst>
              <p:ext uri="{D42A27DB-BD31-4B8C-83A1-F6EECF244321}">
                <p14:modId xmlns:p14="http://schemas.microsoft.com/office/powerpoint/2010/main" val="191179708"/>
              </p:ext>
            </p:extLst>
          </p:nvPr>
        </p:nvGraphicFramePr>
        <p:xfrm>
          <a:off x="838200" y="1825625"/>
          <a:ext cx="10515600" cy="2595880"/>
        </p:xfrm>
        <a:graphic>
          <a:graphicData uri="http://schemas.openxmlformats.org/drawingml/2006/table">
            <a:tbl>
              <a:tblPr firstRow="1" bandRow="1">
                <a:tableStyleId>{10A1B5D5-9B99-4C35-A422-299274C87663}</a:tableStyleId>
              </a:tblPr>
              <a:tblGrid>
                <a:gridCol w="1168400">
                  <a:extLst>
                    <a:ext uri="{9D8B030D-6E8A-4147-A177-3AD203B41FA5}">
                      <a16:colId xmlns:a16="http://schemas.microsoft.com/office/drawing/2014/main" val="3773475403"/>
                    </a:ext>
                  </a:extLst>
                </a:gridCol>
                <a:gridCol w="1168400">
                  <a:extLst>
                    <a:ext uri="{9D8B030D-6E8A-4147-A177-3AD203B41FA5}">
                      <a16:colId xmlns:a16="http://schemas.microsoft.com/office/drawing/2014/main" val="4143617053"/>
                    </a:ext>
                  </a:extLst>
                </a:gridCol>
                <a:gridCol w="1168400">
                  <a:extLst>
                    <a:ext uri="{9D8B030D-6E8A-4147-A177-3AD203B41FA5}">
                      <a16:colId xmlns:a16="http://schemas.microsoft.com/office/drawing/2014/main" val="1632431731"/>
                    </a:ext>
                  </a:extLst>
                </a:gridCol>
                <a:gridCol w="1168400">
                  <a:extLst>
                    <a:ext uri="{9D8B030D-6E8A-4147-A177-3AD203B41FA5}">
                      <a16:colId xmlns:a16="http://schemas.microsoft.com/office/drawing/2014/main" val="1035586126"/>
                    </a:ext>
                  </a:extLst>
                </a:gridCol>
                <a:gridCol w="1168400">
                  <a:extLst>
                    <a:ext uri="{9D8B030D-6E8A-4147-A177-3AD203B41FA5}">
                      <a16:colId xmlns:a16="http://schemas.microsoft.com/office/drawing/2014/main" val="4064895227"/>
                    </a:ext>
                  </a:extLst>
                </a:gridCol>
                <a:gridCol w="1168400">
                  <a:extLst>
                    <a:ext uri="{9D8B030D-6E8A-4147-A177-3AD203B41FA5}">
                      <a16:colId xmlns:a16="http://schemas.microsoft.com/office/drawing/2014/main" val="2654584913"/>
                    </a:ext>
                  </a:extLst>
                </a:gridCol>
                <a:gridCol w="1168400">
                  <a:extLst>
                    <a:ext uri="{9D8B030D-6E8A-4147-A177-3AD203B41FA5}">
                      <a16:colId xmlns:a16="http://schemas.microsoft.com/office/drawing/2014/main" val="2961345718"/>
                    </a:ext>
                  </a:extLst>
                </a:gridCol>
                <a:gridCol w="1168400">
                  <a:extLst>
                    <a:ext uri="{9D8B030D-6E8A-4147-A177-3AD203B41FA5}">
                      <a16:colId xmlns:a16="http://schemas.microsoft.com/office/drawing/2014/main" val="466217070"/>
                    </a:ext>
                  </a:extLst>
                </a:gridCol>
                <a:gridCol w="1168400">
                  <a:extLst>
                    <a:ext uri="{9D8B030D-6E8A-4147-A177-3AD203B41FA5}">
                      <a16:colId xmlns:a16="http://schemas.microsoft.com/office/drawing/2014/main" val="649277136"/>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r>
                        <a:rPr lang="sl-SI" dirty="0"/>
                        <a:t>x</a:t>
                      </a:r>
                      <a:r>
                        <a:rPr lang="sl-SI" sz="1000" dirty="0"/>
                        <a:t>min</a:t>
                      </a:r>
                      <a:endParaRPr lang="en-SI" dirty="0"/>
                    </a:p>
                  </a:txBody>
                  <a:tcPr/>
                </a:tc>
                <a:tc>
                  <a:txBody>
                    <a:bodyPr/>
                    <a:lstStyle/>
                    <a:p>
                      <a:r>
                        <a:rPr lang="sl-SI" dirty="0"/>
                        <a:t>x</a:t>
                      </a:r>
                      <a:r>
                        <a:rPr lang="sl-SI" sz="1000" dirty="0"/>
                        <a:t>max</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d</a:t>
                      </a:r>
                      <a:r>
                        <a:rPr lang="sl-SI" sz="1000" dirty="0"/>
                        <a:t>i</a:t>
                      </a:r>
                      <a:endParaRPr lang="en-SI" dirty="0"/>
                    </a:p>
                  </a:txBody>
                  <a:tcPr/>
                </a:tc>
                <a:extLst>
                  <a:ext uri="{0D108BD9-81ED-4DB2-BD59-A6C34878D82A}">
                    <a16:rowId xmlns:a16="http://schemas.microsoft.com/office/drawing/2014/main" val="3618413524"/>
                  </a:ext>
                </a:extLst>
              </a:tr>
              <a:tr h="370840">
                <a:tc>
                  <a:txBody>
                    <a:bodyPr/>
                    <a:lstStyle/>
                    <a:p>
                      <a:r>
                        <a:rPr lang="sl-SI" dirty="0"/>
                        <a:t>1-2</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0.5</a:t>
                      </a:r>
                      <a:endParaRPr lang="en-SI" dirty="0"/>
                    </a:p>
                  </a:txBody>
                  <a:tcPr/>
                </a:tc>
                <a:tc>
                  <a:txBody>
                    <a:bodyPr/>
                    <a:lstStyle/>
                    <a:p>
                      <a:pPr algn="r"/>
                      <a:r>
                        <a:rPr lang="sl-SI" dirty="0"/>
                        <a:t>2.5</a:t>
                      </a:r>
                      <a:endParaRPr lang="en-SI" dirty="0"/>
                    </a:p>
                  </a:txBody>
                  <a:tcPr/>
                </a:tc>
                <a:tc>
                  <a:txBody>
                    <a:bodyPr/>
                    <a:lstStyle/>
                    <a:p>
                      <a:pPr algn="r"/>
                      <a:r>
                        <a:rPr lang="sl-SI" dirty="0"/>
                        <a:t>1.5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497476699"/>
                  </a:ext>
                </a:extLst>
              </a:tr>
              <a:tr h="370840">
                <a:tc>
                  <a:txBody>
                    <a:bodyPr/>
                    <a:lstStyle/>
                    <a:p>
                      <a:r>
                        <a:rPr lang="sl-SI" dirty="0"/>
                        <a:t>3-4</a:t>
                      </a:r>
                      <a:endParaRPr lang="en-SI" dirty="0"/>
                    </a:p>
                  </a:txBody>
                  <a:tcPr/>
                </a:tc>
                <a:tc>
                  <a:txBody>
                    <a:bodyPr/>
                    <a:lstStyle/>
                    <a:p>
                      <a:pPr algn="r"/>
                      <a:r>
                        <a:rPr lang="sl-SI" dirty="0"/>
                        <a:t>21</a:t>
                      </a:r>
                      <a:endParaRPr lang="en-SI" dirty="0"/>
                    </a:p>
                  </a:txBody>
                  <a:tcPr/>
                </a:tc>
                <a:tc>
                  <a:txBody>
                    <a:bodyPr/>
                    <a:lstStyle/>
                    <a:p>
                      <a:pPr algn="r"/>
                      <a:r>
                        <a:rPr lang="sl-SI" dirty="0"/>
                        <a:t>42</a:t>
                      </a:r>
                      <a:endParaRPr lang="en-SI" dirty="0"/>
                    </a:p>
                  </a:txBody>
                  <a:tcPr/>
                </a:tc>
                <a:tc>
                  <a:txBody>
                    <a:bodyPr/>
                    <a:lstStyle/>
                    <a:p>
                      <a:pPr algn="r"/>
                      <a:r>
                        <a:rPr lang="sl-SI" dirty="0"/>
                        <a:t>29</a:t>
                      </a:r>
                      <a:endParaRPr lang="en-SI" dirty="0"/>
                    </a:p>
                  </a:txBody>
                  <a:tcPr/>
                </a:tc>
                <a:tc>
                  <a:txBody>
                    <a:bodyPr/>
                    <a:lstStyle/>
                    <a:p>
                      <a:pPr algn="r"/>
                      <a:r>
                        <a:rPr lang="sl-SI" dirty="0"/>
                        <a:t>58</a:t>
                      </a:r>
                      <a:endParaRPr lang="en-SI" dirty="0"/>
                    </a:p>
                  </a:txBody>
                  <a:tcPr/>
                </a:tc>
                <a:tc>
                  <a:txBody>
                    <a:bodyPr/>
                    <a:lstStyle/>
                    <a:p>
                      <a:pPr algn="r"/>
                      <a:r>
                        <a:rPr lang="sl-SI" dirty="0"/>
                        <a:t>2.5</a:t>
                      </a:r>
                      <a:endParaRPr lang="en-SI" dirty="0"/>
                    </a:p>
                  </a:txBody>
                  <a:tcPr/>
                </a:tc>
                <a:tc>
                  <a:txBody>
                    <a:bodyPr/>
                    <a:lstStyle/>
                    <a:p>
                      <a:pPr algn="r"/>
                      <a:r>
                        <a:rPr lang="sl-SI" dirty="0"/>
                        <a:t>4.5</a:t>
                      </a:r>
                      <a:endParaRPr lang="en-SI" dirty="0"/>
                    </a:p>
                  </a:txBody>
                  <a:tcPr/>
                </a:tc>
                <a:tc>
                  <a:txBody>
                    <a:bodyPr/>
                    <a:lstStyle/>
                    <a:p>
                      <a:pPr algn="r"/>
                      <a:r>
                        <a:rPr lang="sl-SI" dirty="0"/>
                        <a:t>3.5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4087584889"/>
                  </a:ext>
                </a:extLst>
              </a:tr>
              <a:tr h="370840">
                <a:tc>
                  <a:txBody>
                    <a:bodyPr/>
                    <a:lstStyle/>
                    <a:p>
                      <a:r>
                        <a:rPr lang="sl-SI" dirty="0"/>
                        <a:t>5-6</a:t>
                      </a:r>
                      <a:endParaRPr lang="en-SI" dirty="0"/>
                    </a:p>
                  </a:txBody>
                  <a:tcPr/>
                </a:tc>
                <a:tc>
                  <a:txBody>
                    <a:bodyPr/>
                    <a:lstStyle/>
                    <a:p>
                      <a:pPr algn="r"/>
                      <a:r>
                        <a:rPr lang="sl-SI" dirty="0"/>
                        <a:t>12</a:t>
                      </a:r>
                      <a:endParaRPr lang="en-SI" dirty="0"/>
                    </a:p>
                  </a:txBody>
                  <a:tcPr/>
                </a:tc>
                <a:tc>
                  <a:txBody>
                    <a:bodyPr/>
                    <a:lstStyle/>
                    <a:p>
                      <a:pPr algn="r"/>
                      <a:r>
                        <a:rPr lang="sl-SI" dirty="0"/>
                        <a:t>24</a:t>
                      </a:r>
                      <a:endParaRPr lang="en-SI" dirty="0"/>
                    </a:p>
                  </a:txBody>
                  <a:tcPr/>
                </a:tc>
                <a:tc>
                  <a:txBody>
                    <a:bodyPr/>
                    <a:lstStyle/>
                    <a:p>
                      <a:pPr algn="r"/>
                      <a:r>
                        <a:rPr lang="sl-SI" dirty="0"/>
                        <a:t>41</a:t>
                      </a:r>
                      <a:endParaRPr lang="en-SI" dirty="0"/>
                    </a:p>
                  </a:txBody>
                  <a:tcPr/>
                </a:tc>
                <a:tc>
                  <a:txBody>
                    <a:bodyPr/>
                    <a:lstStyle/>
                    <a:p>
                      <a:pPr algn="r"/>
                      <a:r>
                        <a:rPr lang="sl-SI" dirty="0"/>
                        <a:t>82</a:t>
                      </a:r>
                      <a:endParaRPr lang="en-SI" dirty="0"/>
                    </a:p>
                  </a:txBody>
                  <a:tcPr/>
                </a:tc>
                <a:tc>
                  <a:txBody>
                    <a:bodyPr/>
                    <a:lstStyle/>
                    <a:p>
                      <a:pPr algn="r"/>
                      <a:r>
                        <a:rPr lang="sl-SI" dirty="0"/>
                        <a:t>6.5</a:t>
                      </a:r>
                      <a:endParaRPr lang="en-SI" dirty="0"/>
                    </a:p>
                  </a:txBody>
                  <a:tcPr/>
                </a:tc>
                <a:tc>
                  <a:txBody>
                    <a:bodyPr/>
                    <a:lstStyle/>
                    <a:p>
                      <a:pPr algn="r"/>
                      <a:r>
                        <a:rPr lang="sl-SI" dirty="0"/>
                        <a:t>6.5</a:t>
                      </a:r>
                      <a:endParaRPr lang="en-SI" dirty="0"/>
                    </a:p>
                  </a:txBody>
                  <a:tcPr/>
                </a:tc>
                <a:tc>
                  <a:txBody>
                    <a:bodyPr/>
                    <a:lstStyle/>
                    <a:p>
                      <a:pPr algn="r"/>
                      <a:r>
                        <a:rPr lang="sl-SI" dirty="0"/>
                        <a:t>5.5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310074944"/>
                  </a:ext>
                </a:extLst>
              </a:tr>
              <a:tr h="370840">
                <a:tc>
                  <a:txBody>
                    <a:bodyPr/>
                    <a:lstStyle/>
                    <a:p>
                      <a:r>
                        <a:rPr lang="sl-SI" dirty="0"/>
                        <a:t>7-8</a:t>
                      </a:r>
                      <a:endParaRPr lang="en-SI" dirty="0"/>
                    </a:p>
                  </a:txBody>
                  <a:tcPr/>
                </a:tc>
                <a:tc>
                  <a:txBody>
                    <a:bodyPr/>
                    <a:lstStyle/>
                    <a:p>
                      <a:pPr algn="r"/>
                      <a:r>
                        <a:rPr lang="sl-SI" dirty="0"/>
                        <a:t>6</a:t>
                      </a:r>
                      <a:endParaRPr lang="en-SI" dirty="0"/>
                    </a:p>
                  </a:txBody>
                  <a:tcPr/>
                </a:tc>
                <a:tc>
                  <a:txBody>
                    <a:bodyPr/>
                    <a:lstStyle/>
                    <a:p>
                      <a:pPr algn="r"/>
                      <a:r>
                        <a:rPr lang="sl-SI" dirty="0"/>
                        <a:t>12</a:t>
                      </a:r>
                      <a:endParaRPr lang="en-SI" dirty="0"/>
                    </a:p>
                  </a:txBody>
                  <a:tcPr/>
                </a:tc>
                <a:tc>
                  <a:txBody>
                    <a:bodyPr/>
                    <a:lstStyle/>
                    <a:p>
                      <a:pPr algn="r"/>
                      <a:r>
                        <a:rPr lang="sl-SI" dirty="0"/>
                        <a:t>47</a:t>
                      </a:r>
                      <a:endParaRPr lang="en-SI" dirty="0"/>
                    </a:p>
                  </a:txBody>
                  <a:tcPr/>
                </a:tc>
                <a:tc>
                  <a:txBody>
                    <a:bodyPr/>
                    <a:lstStyle/>
                    <a:p>
                      <a:pPr algn="r"/>
                      <a:r>
                        <a:rPr lang="sl-SI" dirty="0"/>
                        <a:t>94</a:t>
                      </a:r>
                      <a:endParaRPr lang="en-SI" dirty="0"/>
                    </a:p>
                  </a:txBody>
                  <a:tcPr/>
                </a:tc>
                <a:tc>
                  <a:txBody>
                    <a:bodyPr/>
                    <a:lstStyle/>
                    <a:p>
                      <a:pPr algn="r"/>
                      <a:r>
                        <a:rPr lang="sl-SI" dirty="0"/>
                        <a:t>8.5</a:t>
                      </a:r>
                      <a:endParaRPr lang="en-SI" dirty="0"/>
                    </a:p>
                  </a:txBody>
                  <a:tcPr/>
                </a:tc>
                <a:tc>
                  <a:txBody>
                    <a:bodyPr/>
                    <a:lstStyle/>
                    <a:p>
                      <a:pPr algn="r"/>
                      <a:r>
                        <a:rPr lang="sl-SI" dirty="0"/>
                        <a:t>8.5</a:t>
                      </a:r>
                      <a:endParaRPr lang="en-SI" dirty="0"/>
                    </a:p>
                  </a:txBody>
                  <a:tcPr/>
                </a:tc>
                <a:tc>
                  <a:txBody>
                    <a:bodyPr/>
                    <a:lstStyle/>
                    <a:p>
                      <a:pPr algn="r"/>
                      <a:r>
                        <a:rPr lang="sl-SI" dirty="0"/>
                        <a:t>7.5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601289292"/>
                  </a:ext>
                </a:extLst>
              </a:tr>
              <a:tr h="370840">
                <a:tc>
                  <a:txBody>
                    <a:bodyPr/>
                    <a:lstStyle/>
                    <a:p>
                      <a:r>
                        <a:rPr lang="sl-SI" dirty="0"/>
                        <a:t>9-10</a:t>
                      </a:r>
                      <a:endParaRPr lang="en-SI" dirty="0"/>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r>
                        <a:rPr lang="sl-SI" dirty="0"/>
                        <a:t>10.5</a:t>
                      </a:r>
                      <a:endParaRPr lang="en-SI" dirty="0"/>
                    </a:p>
                  </a:txBody>
                  <a:tcPr/>
                </a:tc>
                <a:tc>
                  <a:txBody>
                    <a:bodyPr/>
                    <a:lstStyle/>
                    <a:p>
                      <a:pPr algn="r"/>
                      <a:r>
                        <a:rPr lang="sl-SI" dirty="0"/>
                        <a:t>10.5</a:t>
                      </a:r>
                      <a:endParaRPr lang="en-SI" dirty="0"/>
                    </a:p>
                  </a:txBody>
                  <a:tcPr/>
                </a:tc>
                <a:tc>
                  <a:txBody>
                    <a:bodyPr/>
                    <a:lstStyle/>
                    <a:p>
                      <a:pPr algn="r"/>
                      <a:r>
                        <a:rPr lang="sl-SI" dirty="0"/>
                        <a:t>9.5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522839404"/>
                  </a:ext>
                </a:extLst>
              </a:tr>
              <a:tr h="370840">
                <a:tc>
                  <a:txBody>
                    <a:bodyPr/>
                    <a:lstStyle/>
                    <a:p>
                      <a:r>
                        <a:rPr lang="sl-SI" dirty="0"/>
                        <a:t>Total N</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endParaRPr lang="en-SI"/>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extLst>
                  <a:ext uri="{0D108BD9-81ED-4DB2-BD59-A6C34878D82A}">
                    <a16:rowId xmlns:a16="http://schemas.microsoft.com/office/drawing/2014/main" val="2360666357"/>
                  </a:ext>
                </a:extLst>
              </a:tr>
            </a:tbl>
          </a:graphicData>
        </a:graphic>
      </p:graphicFrame>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7</a:t>
            </a:fld>
            <a:endParaRPr lang="en-SI"/>
          </a:p>
        </p:txBody>
      </p:sp>
    </p:spTree>
    <p:extLst>
      <p:ext uri="{BB962C8B-B14F-4D97-AF65-F5344CB8AC3E}">
        <p14:creationId xmlns:p14="http://schemas.microsoft.com/office/powerpoint/2010/main" val="113272784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lstStyle/>
          <a:p>
            <a:r>
              <a:rPr lang="en-GB" noProof="0" dirty="0">
                <a:solidFill>
                  <a:schemeClr val="accent6"/>
                </a:solidFill>
              </a:rPr>
              <a:t>Example of grouped frequency distribution for continuous values</a:t>
            </a:r>
          </a:p>
        </p:txBody>
      </p:sp>
      <p:graphicFrame>
        <p:nvGraphicFramePr>
          <p:cNvPr id="4" name="Content Placeholder 3">
            <a:extLst>
              <a:ext uri="{FF2B5EF4-FFF2-40B4-BE49-F238E27FC236}">
                <a16:creationId xmlns:a16="http://schemas.microsoft.com/office/drawing/2014/main" id="{FFCD6ABE-20FC-49D0-847B-40DD05FA342B}"/>
              </a:ext>
            </a:extLst>
          </p:cNvPr>
          <p:cNvGraphicFramePr>
            <a:graphicFrameLocks noGrp="1"/>
          </p:cNvGraphicFramePr>
          <p:nvPr>
            <p:ph idx="1"/>
            <p:extLst>
              <p:ext uri="{D42A27DB-BD31-4B8C-83A1-F6EECF244321}">
                <p14:modId xmlns:p14="http://schemas.microsoft.com/office/powerpoint/2010/main" val="1549937673"/>
              </p:ext>
            </p:extLst>
          </p:nvPr>
        </p:nvGraphicFramePr>
        <p:xfrm>
          <a:off x="838200" y="1834156"/>
          <a:ext cx="10515602" cy="2595880"/>
        </p:xfrm>
        <a:graphic>
          <a:graphicData uri="http://schemas.openxmlformats.org/drawingml/2006/table">
            <a:tbl>
              <a:tblPr firstRow="1" bandRow="1">
                <a:tableStyleId>{10A1B5D5-9B99-4C35-A422-299274C87663}</a:tableStyleId>
              </a:tblPr>
              <a:tblGrid>
                <a:gridCol w="1441862">
                  <a:extLst>
                    <a:ext uri="{9D8B030D-6E8A-4147-A177-3AD203B41FA5}">
                      <a16:colId xmlns:a16="http://schemas.microsoft.com/office/drawing/2014/main" val="3773475403"/>
                    </a:ext>
                  </a:extLst>
                </a:gridCol>
                <a:gridCol w="1071872">
                  <a:extLst>
                    <a:ext uri="{9D8B030D-6E8A-4147-A177-3AD203B41FA5}">
                      <a16:colId xmlns:a16="http://schemas.microsoft.com/office/drawing/2014/main" val="4143617053"/>
                    </a:ext>
                  </a:extLst>
                </a:gridCol>
                <a:gridCol w="1143124">
                  <a:extLst>
                    <a:ext uri="{9D8B030D-6E8A-4147-A177-3AD203B41FA5}">
                      <a16:colId xmlns:a16="http://schemas.microsoft.com/office/drawing/2014/main" val="1632431731"/>
                    </a:ext>
                  </a:extLst>
                </a:gridCol>
                <a:gridCol w="1143124">
                  <a:extLst>
                    <a:ext uri="{9D8B030D-6E8A-4147-A177-3AD203B41FA5}">
                      <a16:colId xmlns:a16="http://schemas.microsoft.com/office/drawing/2014/main" val="1035586126"/>
                    </a:ext>
                  </a:extLst>
                </a:gridCol>
                <a:gridCol w="1143124">
                  <a:extLst>
                    <a:ext uri="{9D8B030D-6E8A-4147-A177-3AD203B41FA5}">
                      <a16:colId xmlns:a16="http://schemas.microsoft.com/office/drawing/2014/main" val="4064895227"/>
                    </a:ext>
                  </a:extLst>
                </a:gridCol>
                <a:gridCol w="1143124">
                  <a:extLst>
                    <a:ext uri="{9D8B030D-6E8A-4147-A177-3AD203B41FA5}">
                      <a16:colId xmlns:a16="http://schemas.microsoft.com/office/drawing/2014/main" val="2654584913"/>
                    </a:ext>
                  </a:extLst>
                </a:gridCol>
                <a:gridCol w="1143124">
                  <a:extLst>
                    <a:ext uri="{9D8B030D-6E8A-4147-A177-3AD203B41FA5}">
                      <a16:colId xmlns:a16="http://schemas.microsoft.com/office/drawing/2014/main" val="2961345718"/>
                    </a:ext>
                  </a:extLst>
                </a:gridCol>
                <a:gridCol w="1143124">
                  <a:extLst>
                    <a:ext uri="{9D8B030D-6E8A-4147-A177-3AD203B41FA5}">
                      <a16:colId xmlns:a16="http://schemas.microsoft.com/office/drawing/2014/main" val="466217070"/>
                    </a:ext>
                  </a:extLst>
                </a:gridCol>
                <a:gridCol w="1143124">
                  <a:extLst>
                    <a:ext uri="{9D8B030D-6E8A-4147-A177-3AD203B41FA5}">
                      <a16:colId xmlns:a16="http://schemas.microsoft.com/office/drawing/2014/main" val="649277136"/>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r>
                        <a:rPr lang="sl-SI" dirty="0"/>
                        <a:t>x</a:t>
                      </a:r>
                      <a:r>
                        <a:rPr lang="sl-SI" sz="1000" dirty="0"/>
                        <a:t>min</a:t>
                      </a:r>
                      <a:endParaRPr lang="en-SI" dirty="0"/>
                    </a:p>
                  </a:txBody>
                  <a:tcPr/>
                </a:tc>
                <a:tc>
                  <a:txBody>
                    <a:bodyPr/>
                    <a:lstStyle/>
                    <a:p>
                      <a:r>
                        <a:rPr lang="sl-SI" dirty="0"/>
                        <a:t>x</a:t>
                      </a:r>
                      <a:r>
                        <a:rPr lang="sl-SI" sz="1000" dirty="0"/>
                        <a:t>max</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d</a:t>
                      </a:r>
                      <a:r>
                        <a:rPr lang="sl-SI" sz="1000" dirty="0"/>
                        <a:t>i</a:t>
                      </a:r>
                      <a:endParaRPr lang="en-SI" dirty="0"/>
                    </a:p>
                  </a:txBody>
                  <a:tcPr/>
                </a:tc>
                <a:extLst>
                  <a:ext uri="{0D108BD9-81ED-4DB2-BD59-A6C34878D82A}">
                    <a16:rowId xmlns:a16="http://schemas.microsoft.com/office/drawing/2014/main" val="3618413524"/>
                  </a:ext>
                </a:extLst>
              </a:tr>
              <a:tr h="370840">
                <a:tc>
                  <a:txBody>
                    <a:bodyPr/>
                    <a:lstStyle/>
                    <a:p>
                      <a:r>
                        <a:rPr lang="sl-SI" dirty="0"/>
                        <a:t>1 – below 3</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1</a:t>
                      </a:r>
                      <a:endParaRPr lang="en-SI" dirty="0"/>
                    </a:p>
                  </a:txBody>
                  <a:tcPr/>
                </a:tc>
                <a:tc>
                  <a:txBody>
                    <a:bodyPr/>
                    <a:lstStyle/>
                    <a:p>
                      <a:pPr algn="r"/>
                      <a:r>
                        <a:rPr lang="sl-SI" dirty="0"/>
                        <a:t>3</a:t>
                      </a:r>
                      <a:endParaRPr lang="en-SI" dirty="0"/>
                    </a:p>
                  </a:txBody>
                  <a:tcPr/>
                </a:tc>
                <a:tc>
                  <a:txBody>
                    <a:bodyPr/>
                    <a:lstStyle/>
                    <a:p>
                      <a:pPr algn="r"/>
                      <a:r>
                        <a:rPr lang="sl-SI" dirty="0"/>
                        <a:t>2</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49747669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3 – below 5</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21</a:t>
                      </a:r>
                      <a:endParaRPr lang="en-SI" dirty="0"/>
                    </a:p>
                  </a:txBody>
                  <a:tcPr/>
                </a:tc>
                <a:tc>
                  <a:txBody>
                    <a:bodyPr/>
                    <a:lstStyle/>
                    <a:p>
                      <a:pPr algn="r"/>
                      <a:r>
                        <a:rPr lang="sl-SI" dirty="0"/>
                        <a:t>42</a:t>
                      </a:r>
                      <a:endParaRPr lang="en-SI" dirty="0"/>
                    </a:p>
                  </a:txBody>
                  <a:tcPr/>
                </a:tc>
                <a:tc>
                  <a:txBody>
                    <a:bodyPr/>
                    <a:lstStyle/>
                    <a:p>
                      <a:pPr algn="r"/>
                      <a:r>
                        <a:rPr lang="sl-SI" dirty="0"/>
                        <a:t>29</a:t>
                      </a:r>
                      <a:endParaRPr lang="en-SI" dirty="0"/>
                    </a:p>
                  </a:txBody>
                  <a:tcPr/>
                </a:tc>
                <a:tc>
                  <a:txBody>
                    <a:bodyPr/>
                    <a:lstStyle/>
                    <a:p>
                      <a:pPr algn="r"/>
                      <a:r>
                        <a:rPr lang="sl-SI" dirty="0"/>
                        <a:t>58</a:t>
                      </a:r>
                      <a:endParaRPr lang="en-SI" dirty="0"/>
                    </a:p>
                  </a:txBody>
                  <a:tcPr/>
                </a:tc>
                <a:tc>
                  <a:txBody>
                    <a:bodyPr/>
                    <a:lstStyle/>
                    <a:p>
                      <a:pPr algn="r"/>
                      <a:r>
                        <a:rPr lang="sl-SI" dirty="0"/>
                        <a:t>3</a:t>
                      </a:r>
                      <a:endParaRPr lang="en-SI" dirty="0"/>
                    </a:p>
                  </a:txBody>
                  <a:tcPr/>
                </a:tc>
                <a:tc>
                  <a:txBody>
                    <a:bodyPr/>
                    <a:lstStyle/>
                    <a:p>
                      <a:pPr algn="r"/>
                      <a:r>
                        <a:rPr lang="sl-SI" dirty="0"/>
                        <a:t>5</a:t>
                      </a:r>
                      <a:endParaRPr lang="en-SI" dirty="0"/>
                    </a:p>
                  </a:txBody>
                  <a:tcPr/>
                </a:tc>
                <a:tc>
                  <a:txBody>
                    <a:bodyPr/>
                    <a:lstStyle/>
                    <a:p>
                      <a:pPr algn="r"/>
                      <a:r>
                        <a:rPr lang="sl-SI" dirty="0"/>
                        <a:t>4</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408758488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5 – below 7</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12</a:t>
                      </a:r>
                      <a:endParaRPr lang="en-SI" dirty="0"/>
                    </a:p>
                  </a:txBody>
                  <a:tcPr/>
                </a:tc>
                <a:tc>
                  <a:txBody>
                    <a:bodyPr/>
                    <a:lstStyle/>
                    <a:p>
                      <a:pPr algn="r"/>
                      <a:r>
                        <a:rPr lang="sl-SI" dirty="0"/>
                        <a:t>24</a:t>
                      </a:r>
                      <a:endParaRPr lang="en-SI" dirty="0"/>
                    </a:p>
                  </a:txBody>
                  <a:tcPr/>
                </a:tc>
                <a:tc>
                  <a:txBody>
                    <a:bodyPr/>
                    <a:lstStyle/>
                    <a:p>
                      <a:pPr algn="r"/>
                      <a:r>
                        <a:rPr lang="sl-SI" dirty="0"/>
                        <a:t>41</a:t>
                      </a:r>
                      <a:endParaRPr lang="en-SI" dirty="0"/>
                    </a:p>
                  </a:txBody>
                  <a:tcPr/>
                </a:tc>
                <a:tc>
                  <a:txBody>
                    <a:bodyPr/>
                    <a:lstStyle/>
                    <a:p>
                      <a:pPr algn="r"/>
                      <a:r>
                        <a:rPr lang="sl-SI" dirty="0"/>
                        <a:t>82</a:t>
                      </a:r>
                      <a:endParaRPr lang="en-SI" dirty="0"/>
                    </a:p>
                  </a:txBody>
                  <a:tcPr/>
                </a:tc>
                <a:tc>
                  <a:txBody>
                    <a:bodyPr/>
                    <a:lstStyle/>
                    <a:p>
                      <a:pPr algn="r"/>
                      <a:r>
                        <a:rPr lang="sl-SI" dirty="0"/>
                        <a:t>5</a:t>
                      </a:r>
                      <a:endParaRPr lang="en-SI" dirty="0"/>
                    </a:p>
                  </a:txBody>
                  <a:tcPr/>
                </a:tc>
                <a:tc>
                  <a:txBody>
                    <a:bodyPr/>
                    <a:lstStyle/>
                    <a:p>
                      <a:pPr algn="r"/>
                      <a:r>
                        <a:rPr lang="sl-SI" dirty="0"/>
                        <a:t>7</a:t>
                      </a:r>
                      <a:endParaRPr lang="en-SI" dirty="0"/>
                    </a:p>
                  </a:txBody>
                  <a:tcPr/>
                </a:tc>
                <a:tc>
                  <a:txBody>
                    <a:bodyPr/>
                    <a:lstStyle/>
                    <a:p>
                      <a:pPr algn="r"/>
                      <a:r>
                        <a:rPr lang="sl-SI" dirty="0"/>
                        <a:t>6</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3100749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7 – below 9</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6</a:t>
                      </a:r>
                      <a:endParaRPr lang="en-SI" dirty="0"/>
                    </a:p>
                  </a:txBody>
                  <a:tcPr/>
                </a:tc>
                <a:tc>
                  <a:txBody>
                    <a:bodyPr/>
                    <a:lstStyle/>
                    <a:p>
                      <a:pPr algn="r"/>
                      <a:r>
                        <a:rPr lang="sl-SI" dirty="0"/>
                        <a:t>12</a:t>
                      </a:r>
                      <a:endParaRPr lang="en-SI" dirty="0"/>
                    </a:p>
                  </a:txBody>
                  <a:tcPr/>
                </a:tc>
                <a:tc>
                  <a:txBody>
                    <a:bodyPr/>
                    <a:lstStyle/>
                    <a:p>
                      <a:pPr algn="r"/>
                      <a:r>
                        <a:rPr lang="sl-SI" dirty="0"/>
                        <a:t>47</a:t>
                      </a:r>
                      <a:endParaRPr lang="en-SI" dirty="0"/>
                    </a:p>
                  </a:txBody>
                  <a:tcPr/>
                </a:tc>
                <a:tc>
                  <a:txBody>
                    <a:bodyPr/>
                    <a:lstStyle/>
                    <a:p>
                      <a:pPr algn="r"/>
                      <a:r>
                        <a:rPr lang="sl-SI" dirty="0"/>
                        <a:t>94</a:t>
                      </a:r>
                      <a:endParaRPr lang="en-SI" dirty="0"/>
                    </a:p>
                  </a:txBody>
                  <a:tcPr/>
                </a:tc>
                <a:tc>
                  <a:txBody>
                    <a:bodyPr/>
                    <a:lstStyle/>
                    <a:p>
                      <a:pPr algn="r"/>
                      <a:r>
                        <a:rPr lang="sl-SI" dirty="0"/>
                        <a:t>7</a:t>
                      </a:r>
                      <a:endParaRPr lang="en-SI" dirty="0"/>
                    </a:p>
                  </a:txBody>
                  <a:tcPr/>
                </a:tc>
                <a:tc>
                  <a:txBody>
                    <a:bodyPr/>
                    <a:lstStyle/>
                    <a:p>
                      <a:pPr algn="r"/>
                      <a:r>
                        <a:rPr lang="sl-SI" dirty="0"/>
                        <a:t>9</a:t>
                      </a:r>
                      <a:endParaRPr lang="en-SI" dirty="0"/>
                    </a:p>
                  </a:txBody>
                  <a:tcPr/>
                </a:tc>
                <a:tc>
                  <a:txBody>
                    <a:bodyPr/>
                    <a:lstStyle/>
                    <a:p>
                      <a:pPr algn="r"/>
                      <a:r>
                        <a:rPr lang="sl-SI" dirty="0"/>
                        <a:t>8</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6012892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9 – below 11</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r>
                        <a:rPr lang="sl-SI" dirty="0"/>
                        <a:t>9</a:t>
                      </a:r>
                      <a:endParaRPr lang="en-SI" dirty="0"/>
                    </a:p>
                  </a:txBody>
                  <a:tcPr/>
                </a:tc>
                <a:tc>
                  <a:txBody>
                    <a:bodyPr/>
                    <a:lstStyle/>
                    <a:p>
                      <a:pPr algn="r"/>
                      <a:r>
                        <a:rPr lang="sl-SI" dirty="0"/>
                        <a:t>11</a:t>
                      </a:r>
                      <a:endParaRPr lang="en-SI" dirty="0"/>
                    </a:p>
                  </a:txBody>
                  <a:tcPr/>
                </a:tc>
                <a:tc>
                  <a:txBody>
                    <a:bodyPr/>
                    <a:lstStyle/>
                    <a:p>
                      <a:pPr algn="r"/>
                      <a:r>
                        <a:rPr lang="sl-SI" dirty="0"/>
                        <a:t>10</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522839404"/>
                  </a:ext>
                </a:extLst>
              </a:tr>
              <a:tr h="370840">
                <a:tc>
                  <a:txBody>
                    <a:bodyPr/>
                    <a:lstStyle/>
                    <a:p>
                      <a:r>
                        <a:rPr lang="sl-SI" dirty="0"/>
                        <a:t>Total N</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extLst>
                  <a:ext uri="{0D108BD9-81ED-4DB2-BD59-A6C34878D82A}">
                    <a16:rowId xmlns:a16="http://schemas.microsoft.com/office/drawing/2014/main" val="2360666357"/>
                  </a:ext>
                </a:extLst>
              </a:tr>
            </a:tbl>
          </a:graphicData>
        </a:graphic>
      </p:graphicFrame>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8</a:t>
            </a:fld>
            <a:endParaRPr lang="en-SI"/>
          </a:p>
        </p:txBody>
      </p:sp>
      <p:graphicFrame>
        <p:nvGraphicFramePr>
          <p:cNvPr id="7" name="Content Placeholder 3">
            <a:extLst>
              <a:ext uri="{FF2B5EF4-FFF2-40B4-BE49-F238E27FC236}">
                <a16:creationId xmlns:a16="http://schemas.microsoft.com/office/drawing/2014/main" id="{7844401C-9EE8-4561-81B4-1E14E9D115F2}"/>
              </a:ext>
            </a:extLst>
          </p:cNvPr>
          <p:cNvGraphicFramePr>
            <a:graphicFrameLocks/>
          </p:cNvGraphicFramePr>
          <p:nvPr>
            <p:extLst>
              <p:ext uri="{D42A27DB-BD31-4B8C-83A1-F6EECF244321}">
                <p14:modId xmlns:p14="http://schemas.microsoft.com/office/powerpoint/2010/main" val="1316824138"/>
              </p:ext>
            </p:extLst>
          </p:nvPr>
        </p:nvGraphicFramePr>
        <p:xfrm>
          <a:off x="838198" y="4125595"/>
          <a:ext cx="10515602" cy="2595880"/>
        </p:xfrm>
        <a:graphic>
          <a:graphicData uri="http://schemas.openxmlformats.org/drawingml/2006/table">
            <a:tbl>
              <a:tblPr firstRow="1" bandRow="1">
                <a:tableStyleId>{10A1B5D5-9B99-4C35-A422-299274C87663}</a:tableStyleId>
              </a:tblPr>
              <a:tblGrid>
                <a:gridCol w="1394363">
                  <a:extLst>
                    <a:ext uri="{9D8B030D-6E8A-4147-A177-3AD203B41FA5}">
                      <a16:colId xmlns:a16="http://schemas.microsoft.com/office/drawing/2014/main" val="3773475403"/>
                    </a:ext>
                  </a:extLst>
                </a:gridCol>
                <a:gridCol w="1119371">
                  <a:extLst>
                    <a:ext uri="{9D8B030D-6E8A-4147-A177-3AD203B41FA5}">
                      <a16:colId xmlns:a16="http://schemas.microsoft.com/office/drawing/2014/main" val="4143617053"/>
                    </a:ext>
                  </a:extLst>
                </a:gridCol>
                <a:gridCol w="1143124">
                  <a:extLst>
                    <a:ext uri="{9D8B030D-6E8A-4147-A177-3AD203B41FA5}">
                      <a16:colId xmlns:a16="http://schemas.microsoft.com/office/drawing/2014/main" val="1632431731"/>
                    </a:ext>
                  </a:extLst>
                </a:gridCol>
                <a:gridCol w="1143124">
                  <a:extLst>
                    <a:ext uri="{9D8B030D-6E8A-4147-A177-3AD203B41FA5}">
                      <a16:colId xmlns:a16="http://schemas.microsoft.com/office/drawing/2014/main" val="1035586126"/>
                    </a:ext>
                  </a:extLst>
                </a:gridCol>
                <a:gridCol w="1143124">
                  <a:extLst>
                    <a:ext uri="{9D8B030D-6E8A-4147-A177-3AD203B41FA5}">
                      <a16:colId xmlns:a16="http://schemas.microsoft.com/office/drawing/2014/main" val="4064895227"/>
                    </a:ext>
                  </a:extLst>
                </a:gridCol>
                <a:gridCol w="1143124">
                  <a:extLst>
                    <a:ext uri="{9D8B030D-6E8A-4147-A177-3AD203B41FA5}">
                      <a16:colId xmlns:a16="http://schemas.microsoft.com/office/drawing/2014/main" val="2654584913"/>
                    </a:ext>
                  </a:extLst>
                </a:gridCol>
                <a:gridCol w="1143124">
                  <a:extLst>
                    <a:ext uri="{9D8B030D-6E8A-4147-A177-3AD203B41FA5}">
                      <a16:colId xmlns:a16="http://schemas.microsoft.com/office/drawing/2014/main" val="2961345718"/>
                    </a:ext>
                  </a:extLst>
                </a:gridCol>
                <a:gridCol w="1143124">
                  <a:extLst>
                    <a:ext uri="{9D8B030D-6E8A-4147-A177-3AD203B41FA5}">
                      <a16:colId xmlns:a16="http://schemas.microsoft.com/office/drawing/2014/main" val="466217070"/>
                    </a:ext>
                  </a:extLst>
                </a:gridCol>
                <a:gridCol w="1143124">
                  <a:extLst>
                    <a:ext uri="{9D8B030D-6E8A-4147-A177-3AD203B41FA5}">
                      <a16:colId xmlns:a16="http://schemas.microsoft.com/office/drawing/2014/main" val="649277136"/>
                    </a:ext>
                  </a:extLst>
                </a:gridCol>
              </a:tblGrid>
              <a:tr h="370840">
                <a:tc>
                  <a:txBody>
                    <a:bodyPr/>
                    <a:lstStyle/>
                    <a:p>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F</a:t>
                      </a:r>
                      <a:r>
                        <a:rPr lang="sl-SI" sz="1000" dirty="0"/>
                        <a:t>i</a:t>
                      </a:r>
                      <a:endParaRPr lang="en-SI" dirty="0"/>
                    </a:p>
                  </a:txBody>
                  <a:tcPr/>
                </a:tc>
                <a:tc>
                  <a:txBody>
                    <a:bodyPr/>
                    <a:lstStyle/>
                    <a:p>
                      <a:r>
                        <a:rPr lang="sl-SI" dirty="0"/>
                        <a:t>F</a:t>
                      </a:r>
                      <a:r>
                        <a:rPr lang="sl-SI" sz="1000" dirty="0"/>
                        <a:t>i  </a:t>
                      </a:r>
                      <a:r>
                        <a:rPr lang="sl-SI" dirty="0"/>
                        <a:t>(%)</a:t>
                      </a:r>
                      <a:endParaRPr lang="en-SI" dirty="0"/>
                    </a:p>
                  </a:txBody>
                  <a:tcPr/>
                </a:tc>
                <a:tc>
                  <a:txBody>
                    <a:bodyPr/>
                    <a:lstStyle/>
                    <a:p>
                      <a:r>
                        <a:rPr lang="sl-SI" dirty="0"/>
                        <a:t>x</a:t>
                      </a:r>
                      <a:r>
                        <a:rPr lang="sl-SI" sz="1000" dirty="0"/>
                        <a:t>min</a:t>
                      </a:r>
                      <a:endParaRPr lang="en-SI" dirty="0"/>
                    </a:p>
                  </a:txBody>
                  <a:tcPr/>
                </a:tc>
                <a:tc>
                  <a:txBody>
                    <a:bodyPr/>
                    <a:lstStyle/>
                    <a:p>
                      <a:r>
                        <a:rPr lang="sl-SI" dirty="0"/>
                        <a:t>x</a:t>
                      </a:r>
                      <a:r>
                        <a:rPr lang="sl-SI" sz="1000" dirty="0"/>
                        <a:t>max</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x</a:t>
                      </a:r>
                      <a:r>
                        <a:rPr lang="sl-SI" sz="1000" dirty="0"/>
                        <a:t>i</a:t>
                      </a:r>
                      <a:endParaRPr lang="en-SI" dirty="0"/>
                    </a:p>
                  </a:txBody>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sl-SI" dirty="0"/>
                        <a:t>d</a:t>
                      </a:r>
                      <a:r>
                        <a:rPr lang="sl-SI" sz="1000" dirty="0"/>
                        <a:t>i</a:t>
                      </a:r>
                      <a:endParaRPr lang="en-SI" dirty="0"/>
                    </a:p>
                  </a:txBody>
                  <a:tcPr/>
                </a:tc>
                <a:extLst>
                  <a:ext uri="{0D108BD9-81ED-4DB2-BD59-A6C34878D82A}">
                    <a16:rowId xmlns:a16="http://schemas.microsoft.com/office/drawing/2014/main" val="3618413524"/>
                  </a:ext>
                </a:extLst>
              </a:tr>
              <a:tr h="370840">
                <a:tc>
                  <a:txBody>
                    <a:bodyPr/>
                    <a:lstStyle/>
                    <a:p>
                      <a:r>
                        <a:rPr lang="sl-SI" dirty="0"/>
                        <a:t>Above 0 – 2</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8</a:t>
                      </a:r>
                      <a:endParaRPr lang="en-SI" dirty="0"/>
                    </a:p>
                  </a:txBody>
                  <a:tcPr/>
                </a:tc>
                <a:tc>
                  <a:txBody>
                    <a:bodyPr/>
                    <a:lstStyle/>
                    <a:p>
                      <a:pPr algn="r"/>
                      <a:r>
                        <a:rPr lang="sl-SI" dirty="0"/>
                        <a:t>16</a:t>
                      </a:r>
                      <a:endParaRPr lang="en-SI" dirty="0"/>
                    </a:p>
                  </a:txBody>
                  <a:tcPr/>
                </a:tc>
                <a:tc>
                  <a:txBody>
                    <a:bodyPr/>
                    <a:lstStyle/>
                    <a:p>
                      <a:pPr algn="r"/>
                      <a:r>
                        <a:rPr lang="sl-SI" dirty="0"/>
                        <a:t>0</a:t>
                      </a:r>
                      <a:endParaRPr lang="en-SI" dirty="0"/>
                    </a:p>
                  </a:txBody>
                  <a:tcPr/>
                </a:tc>
                <a:tc>
                  <a:txBody>
                    <a:bodyPr/>
                    <a:lstStyle/>
                    <a:p>
                      <a:pPr algn="r"/>
                      <a:r>
                        <a:rPr lang="sl-SI" dirty="0"/>
                        <a:t>2</a:t>
                      </a:r>
                      <a:endParaRPr lang="en-SI" dirty="0"/>
                    </a:p>
                  </a:txBody>
                  <a:tcPr/>
                </a:tc>
                <a:tc>
                  <a:txBody>
                    <a:bodyPr/>
                    <a:lstStyle/>
                    <a:p>
                      <a:pPr algn="r"/>
                      <a:r>
                        <a:rPr lang="sl-SI" dirty="0"/>
                        <a:t>1</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49747669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Above 2 – 4</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21</a:t>
                      </a:r>
                      <a:endParaRPr lang="en-SI" dirty="0"/>
                    </a:p>
                  </a:txBody>
                  <a:tcPr/>
                </a:tc>
                <a:tc>
                  <a:txBody>
                    <a:bodyPr/>
                    <a:lstStyle/>
                    <a:p>
                      <a:pPr algn="r"/>
                      <a:r>
                        <a:rPr lang="sl-SI" dirty="0"/>
                        <a:t>42</a:t>
                      </a:r>
                      <a:endParaRPr lang="en-SI" dirty="0"/>
                    </a:p>
                  </a:txBody>
                  <a:tcPr/>
                </a:tc>
                <a:tc>
                  <a:txBody>
                    <a:bodyPr/>
                    <a:lstStyle/>
                    <a:p>
                      <a:pPr algn="r"/>
                      <a:r>
                        <a:rPr lang="sl-SI" dirty="0"/>
                        <a:t>29</a:t>
                      </a:r>
                      <a:endParaRPr lang="en-SI" dirty="0"/>
                    </a:p>
                  </a:txBody>
                  <a:tcPr/>
                </a:tc>
                <a:tc>
                  <a:txBody>
                    <a:bodyPr/>
                    <a:lstStyle/>
                    <a:p>
                      <a:pPr algn="r"/>
                      <a:r>
                        <a:rPr lang="sl-SI" dirty="0"/>
                        <a:t>58</a:t>
                      </a:r>
                      <a:endParaRPr lang="en-SI" dirty="0"/>
                    </a:p>
                  </a:txBody>
                  <a:tcPr/>
                </a:tc>
                <a:tc>
                  <a:txBody>
                    <a:bodyPr/>
                    <a:lstStyle/>
                    <a:p>
                      <a:pPr algn="r"/>
                      <a:r>
                        <a:rPr lang="sl-SI" dirty="0"/>
                        <a:t>2</a:t>
                      </a:r>
                      <a:endParaRPr lang="en-SI" dirty="0"/>
                    </a:p>
                  </a:txBody>
                  <a:tcPr/>
                </a:tc>
                <a:tc>
                  <a:txBody>
                    <a:bodyPr/>
                    <a:lstStyle/>
                    <a:p>
                      <a:pPr algn="r"/>
                      <a:r>
                        <a:rPr lang="sl-SI" dirty="0"/>
                        <a:t>4</a:t>
                      </a:r>
                      <a:endParaRPr lang="en-SI" dirty="0"/>
                    </a:p>
                  </a:txBody>
                  <a:tcPr/>
                </a:tc>
                <a:tc>
                  <a:txBody>
                    <a:bodyPr/>
                    <a:lstStyle/>
                    <a:p>
                      <a:pPr algn="r"/>
                      <a:r>
                        <a:rPr lang="sl-SI" dirty="0"/>
                        <a:t>3</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4087584889"/>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Above 4 – 6</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12</a:t>
                      </a:r>
                      <a:endParaRPr lang="en-SI" dirty="0"/>
                    </a:p>
                  </a:txBody>
                  <a:tcPr/>
                </a:tc>
                <a:tc>
                  <a:txBody>
                    <a:bodyPr/>
                    <a:lstStyle/>
                    <a:p>
                      <a:pPr algn="r"/>
                      <a:r>
                        <a:rPr lang="sl-SI" dirty="0"/>
                        <a:t>24</a:t>
                      </a:r>
                      <a:endParaRPr lang="en-SI" dirty="0"/>
                    </a:p>
                  </a:txBody>
                  <a:tcPr/>
                </a:tc>
                <a:tc>
                  <a:txBody>
                    <a:bodyPr/>
                    <a:lstStyle/>
                    <a:p>
                      <a:pPr algn="r"/>
                      <a:r>
                        <a:rPr lang="sl-SI" dirty="0"/>
                        <a:t>41</a:t>
                      </a:r>
                      <a:endParaRPr lang="en-SI" dirty="0"/>
                    </a:p>
                  </a:txBody>
                  <a:tcPr/>
                </a:tc>
                <a:tc>
                  <a:txBody>
                    <a:bodyPr/>
                    <a:lstStyle/>
                    <a:p>
                      <a:pPr algn="r"/>
                      <a:r>
                        <a:rPr lang="sl-SI" dirty="0"/>
                        <a:t>82</a:t>
                      </a:r>
                      <a:endParaRPr lang="en-SI" dirty="0"/>
                    </a:p>
                  </a:txBody>
                  <a:tcPr/>
                </a:tc>
                <a:tc>
                  <a:txBody>
                    <a:bodyPr/>
                    <a:lstStyle/>
                    <a:p>
                      <a:pPr algn="r"/>
                      <a:r>
                        <a:rPr lang="sl-SI" dirty="0"/>
                        <a:t>4</a:t>
                      </a:r>
                      <a:endParaRPr lang="en-SI" dirty="0"/>
                    </a:p>
                  </a:txBody>
                  <a:tcPr/>
                </a:tc>
                <a:tc>
                  <a:txBody>
                    <a:bodyPr/>
                    <a:lstStyle/>
                    <a:p>
                      <a:pPr algn="r"/>
                      <a:r>
                        <a:rPr lang="sl-SI" dirty="0"/>
                        <a:t>6</a:t>
                      </a:r>
                      <a:endParaRPr lang="en-SI" dirty="0"/>
                    </a:p>
                  </a:txBody>
                  <a:tcPr/>
                </a:tc>
                <a:tc>
                  <a:txBody>
                    <a:bodyPr/>
                    <a:lstStyle/>
                    <a:p>
                      <a:pPr algn="r"/>
                      <a:r>
                        <a:rPr lang="sl-SI" dirty="0"/>
                        <a:t>5</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310074944"/>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Above 6 – 8   </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6</a:t>
                      </a:r>
                      <a:endParaRPr lang="en-SI" dirty="0"/>
                    </a:p>
                  </a:txBody>
                  <a:tcPr/>
                </a:tc>
                <a:tc>
                  <a:txBody>
                    <a:bodyPr/>
                    <a:lstStyle/>
                    <a:p>
                      <a:pPr algn="r"/>
                      <a:r>
                        <a:rPr lang="sl-SI" dirty="0"/>
                        <a:t>12</a:t>
                      </a:r>
                      <a:endParaRPr lang="en-SI" dirty="0"/>
                    </a:p>
                  </a:txBody>
                  <a:tcPr/>
                </a:tc>
                <a:tc>
                  <a:txBody>
                    <a:bodyPr/>
                    <a:lstStyle/>
                    <a:p>
                      <a:pPr algn="r"/>
                      <a:r>
                        <a:rPr lang="sl-SI" dirty="0"/>
                        <a:t>47</a:t>
                      </a:r>
                      <a:endParaRPr lang="en-SI" dirty="0"/>
                    </a:p>
                  </a:txBody>
                  <a:tcPr/>
                </a:tc>
                <a:tc>
                  <a:txBody>
                    <a:bodyPr/>
                    <a:lstStyle/>
                    <a:p>
                      <a:pPr algn="r"/>
                      <a:r>
                        <a:rPr lang="sl-SI" dirty="0"/>
                        <a:t>94</a:t>
                      </a:r>
                      <a:endParaRPr lang="en-SI" dirty="0"/>
                    </a:p>
                  </a:txBody>
                  <a:tcPr/>
                </a:tc>
                <a:tc>
                  <a:txBody>
                    <a:bodyPr/>
                    <a:lstStyle/>
                    <a:p>
                      <a:pPr algn="r"/>
                      <a:r>
                        <a:rPr lang="sl-SI" dirty="0"/>
                        <a:t>6</a:t>
                      </a:r>
                      <a:endParaRPr lang="en-SI" dirty="0"/>
                    </a:p>
                  </a:txBody>
                  <a:tcPr/>
                </a:tc>
                <a:tc>
                  <a:txBody>
                    <a:bodyPr/>
                    <a:lstStyle/>
                    <a:p>
                      <a:pPr algn="r"/>
                      <a:r>
                        <a:rPr lang="sl-SI" dirty="0"/>
                        <a:t>8</a:t>
                      </a:r>
                      <a:endParaRPr lang="en-SI" dirty="0"/>
                    </a:p>
                  </a:txBody>
                  <a:tcPr/>
                </a:tc>
                <a:tc>
                  <a:txBody>
                    <a:bodyPr/>
                    <a:lstStyle/>
                    <a:p>
                      <a:pPr algn="r"/>
                      <a:r>
                        <a:rPr lang="sl-SI" dirty="0"/>
                        <a:t>7</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3601289292"/>
                  </a:ext>
                </a:extLst>
              </a:tr>
              <a:tr h="370840">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sl-SI" sz="1800" b="0" i="0" u="none" strike="noStrike" kern="1200" cap="none" spc="0" normalizeH="0" baseline="0" noProof="0" dirty="0">
                          <a:ln>
                            <a:noFill/>
                          </a:ln>
                          <a:solidFill>
                            <a:prstClr val="black"/>
                          </a:solidFill>
                          <a:effectLst/>
                          <a:uLnTx/>
                          <a:uFillTx/>
                          <a:latin typeface="Calibri" panose="020F0502020204030204"/>
                          <a:ea typeface="+mn-ea"/>
                          <a:cs typeface="+mn-cs"/>
                        </a:rPr>
                        <a:t>Above 8 – 10</a:t>
                      </a:r>
                      <a:endParaRPr kumimoji="0" lang="en-SI" sz="1800" b="0" i="0" u="none" strike="noStrike" kern="1200" cap="none" spc="0" normalizeH="0" baseline="0" noProof="0" dirty="0">
                        <a:ln>
                          <a:noFill/>
                        </a:ln>
                        <a:solidFill>
                          <a:prstClr val="black"/>
                        </a:solidFill>
                        <a:effectLst/>
                        <a:uLnTx/>
                        <a:uFillTx/>
                        <a:latin typeface="Calibri" panose="020F0502020204030204"/>
                        <a:ea typeface="+mn-ea"/>
                        <a:cs typeface="+mn-cs"/>
                      </a:endParaRPr>
                    </a:p>
                  </a:txBody>
                  <a:tcPr/>
                </a:tc>
                <a:tc>
                  <a:txBody>
                    <a:bodyPr/>
                    <a:lstStyle/>
                    <a:p>
                      <a:pPr algn="r"/>
                      <a:r>
                        <a:rPr lang="sl-SI" dirty="0"/>
                        <a:t>3</a:t>
                      </a:r>
                      <a:endParaRPr lang="en-SI" dirty="0"/>
                    </a:p>
                  </a:txBody>
                  <a:tcPr/>
                </a:tc>
                <a:tc>
                  <a:txBody>
                    <a:bodyPr/>
                    <a:lstStyle/>
                    <a:p>
                      <a:pPr algn="r"/>
                      <a:r>
                        <a:rPr lang="sl-SI" dirty="0"/>
                        <a:t>6</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r>
                        <a:rPr lang="sl-SI" dirty="0"/>
                        <a:t>8</a:t>
                      </a:r>
                      <a:endParaRPr lang="en-SI" dirty="0"/>
                    </a:p>
                  </a:txBody>
                  <a:tcPr/>
                </a:tc>
                <a:tc>
                  <a:txBody>
                    <a:bodyPr/>
                    <a:lstStyle/>
                    <a:p>
                      <a:pPr algn="r"/>
                      <a:r>
                        <a:rPr lang="sl-SI" dirty="0"/>
                        <a:t>10</a:t>
                      </a:r>
                      <a:endParaRPr lang="en-SI" dirty="0"/>
                    </a:p>
                  </a:txBody>
                  <a:tcPr/>
                </a:tc>
                <a:tc>
                  <a:txBody>
                    <a:bodyPr/>
                    <a:lstStyle/>
                    <a:p>
                      <a:pPr algn="r"/>
                      <a:r>
                        <a:rPr lang="sl-SI" dirty="0"/>
                        <a:t>9</a:t>
                      </a:r>
                      <a:endParaRPr lang="en-SI" dirty="0"/>
                    </a:p>
                  </a:txBody>
                  <a:tcPr/>
                </a:tc>
                <a:tc>
                  <a:txBody>
                    <a:bodyPr/>
                    <a:lstStyle/>
                    <a:p>
                      <a:pPr algn="r"/>
                      <a:r>
                        <a:rPr lang="sl-SI" dirty="0"/>
                        <a:t>2</a:t>
                      </a:r>
                      <a:endParaRPr lang="en-SI" dirty="0"/>
                    </a:p>
                  </a:txBody>
                  <a:tcPr/>
                </a:tc>
                <a:extLst>
                  <a:ext uri="{0D108BD9-81ED-4DB2-BD59-A6C34878D82A}">
                    <a16:rowId xmlns:a16="http://schemas.microsoft.com/office/drawing/2014/main" val="1522839404"/>
                  </a:ext>
                </a:extLst>
              </a:tr>
              <a:tr h="370840">
                <a:tc>
                  <a:txBody>
                    <a:bodyPr/>
                    <a:lstStyle/>
                    <a:p>
                      <a:r>
                        <a:rPr lang="sl-SI" dirty="0"/>
                        <a:t>Total N</a:t>
                      </a:r>
                      <a:endParaRPr lang="en-SI" dirty="0"/>
                    </a:p>
                  </a:txBody>
                  <a:tcPr/>
                </a:tc>
                <a:tc>
                  <a:txBody>
                    <a:bodyPr/>
                    <a:lstStyle/>
                    <a:p>
                      <a:pPr algn="r"/>
                      <a:r>
                        <a:rPr lang="sl-SI" dirty="0"/>
                        <a:t>50</a:t>
                      </a:r>
                      <a:endParaRPr lang="en-SI" dirty="0"/>
                    </a:p>
                  </a:txBody>
                  <a:tcPr/>
                </a:tc>
                <a:tc>
                  <a:txBody>
                    <a:bodyPr/>
                    <a:lstStyle/>
                    <a:p>
                      <a:pPr algn="r"/>
                      <a:r>
                        <a:rPr lang="sl-SI" dirty="0"/>
                        <a:t>100</a:t>
                      </a: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tc>
                  <a:txBody>
                    <a:bodyPr/>
                    <a:lstStyle/>
                    <a:p>
                      <a:pPr algn="r"/>
                      <a:endParaRPr lang="en-SI" dirty="0"/>
                    </a:p>
                  </a:txBody>
                  <a:tcPr/>
                </a:tc>
                <a:extLst>
                  <a:ext uri="{0D108BD9-81ED-4DB2-BD59-A6C34878D82A}">
                    <a16:rowId xmlns:a16="http://schemas.microsoft.com/office/drawing/2014/main" val="2360666357"/>
                  </a:ext>
                </a:extLst>
              </a:tr>
            </a:tbl>
          </a:graphicData>
        </a:graphic>
      </p:graphicFrame>
    </p:spTree>
    <p:extLst>
      <p:ext uri="{BB962C8B-B14F-4D97-AF65-F5344CB8AC3E}">
        <p14:creationId xmlns:p14="http://schemas.microsoft.com/office/powerpoint/2010/main" val="257833354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1018F63-2F44-4B0C-93CE-B1F365350635}"/>
              </a:ext>
            </a:extLst>
          </p:cNvPr>
          <p:cNvSpPr>
            <a:spLocks noGrp="1"/>
          </p:cNvSpPr>
          <p:nvPr>
            <p:ph type="title"/>
          </p:nvPr>
        </p:nvSpPr>
        <p:spPr/>
        <p:txBody>
          <a:bodyPr>
            <a:normAutofit fontScale="90000"/>
          </a:bodyPr>
          <a:lstStyle/>
          <a:p>
            <a:r>
              <a:rPr lang="en-GB" noProof="0" dirty="0">
                <a:solidFill>
                  <a:schemeClr val="accent6"/>
                </a:solidFill>
              </a:rPr>
              <a:t>Graphic representation of univariate frequency distributions for nominal and ordinal variables</a:t>
            </a:r>
          </a:p>
        </p:txBody>
      </p:sp>
      <p:sp>
        <p:nvSpPr>
          <p:cNvPr id="3" name="Content Placeholder 2">
            <a:extLst>
              <a:ext uri="{FF2B5EF4-FFF2-40B4-BE49-F238E27FC236}">
                <a16:creationId xmlns:a16="http://schemas.microsoft.com/office/drawing/2014/main" id="{8074E166-AAFB-4864-AE6D-8EFD138010D1}"/>
              </a:ext>
            </a:extLst>
          </p:cNvPr>
          <p:cNvSpPr>
            <a:spLocks noGrp="1"/>
          </p:cNvSpPr>
          <p:nvPr>
            <p:ph idx="1"/>
          </p:nvPr>
        </p:nvSpPr>
        <p:spPr/>
        <p:txBody>
          <a:bodyPr/>
          <a:lstStyle/>
          <a:p>
            <a:r>
              <a:rPr lang="en-GB" noProof="0" dirty="0" err="1"/>
              <a:t>Piechart</a:t>
            </a:r>
            <a:r>
              <a:rPr lang="en-GB" noProof="0" dirty="0"/>
              <a:t> (usually avoided by statisticians as it is visually misleading)</a:t>
            </a:r>
          </a:p>
          <a:p>
            <a:r>
              <a:rPr lang="en-GB" dirty="0" err="1"/>
              <a:t>Barchart</a:t>
            </a:r>
            <a:r>
              <a:rPr lang="en-GB" dirty="0"/>
              <a:t> (more legible)</a:t>
            </a:r>
          </a:p>
          <a:p>
            <a:endParaRPr lang="en-GB" noProof="0" dirty="0"/>
          </a:p>
        </p:txBody>
      </p:sp>
      <p:sp>
        <p:nvSpPr>
          <p:cNvPr id="5" name="Slide Number Placeholder 4">
            <a:extLst>
              <a:ext uri="{FF2B5EF4-FFF2-40B4-BE49-F238E27FC236}">
                <a16:creationId xmlns:a16="http://schemas.microsoft.com/office/drawing/2014/main" id="{7C1D4504-CC61-4254-A403-EC64B0D659D6}"/>
              </a:ext>
            </a:extLst>
          </p:cNvPr>
          <p:cNvSpPr>
            <a:spLocks noGrp="1"/>
          </p:cNvSpPr>
          <p:nvPr>
            <p:ph type="sldNum" sz="quarter" idx="12"/>
          </p:nvPr>
        </p:nvSpPr>
        <p:spPr/>
        <p:txBody>
          <a:bodyPr/>
          <a:lstStyle/>
          <a:p>
            <a:fld id="{82683814-1097-40E1-8B57-00353149029C}" type="slidenum">
              <a:rPr lang="en-SI" smtClean="0"/>
              <a:t>9</a:t>
            </a:fld>
            <a:endParaRPr lang="en-SI"/>
          </a:p>
        </p:txBody>
      </p:sp>
      <p:pic>
        <p:nvPicPr>
          <p:cNvPr id="1026" name="Picture 2" descr="Image result for piechart barchart">
            <a:extLst>
              <a:ext uri="{FF2B5EF4-FFF2-40B4-BE49-F238E27FC236}">
                <a16:creationId xmlns:a16="http://schemas.microsoft.com/office/drawing/2014/main" id="{F6B8471F-EAED-46E2-B43B-85F7771F48E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105394" y="2909993"/>
            <a:ext cx="7715560" cy="3513191"/>
          </a:xfrm>
          <a:prstGeom prst="rect">
            <a:avLst/>
          </a:prstGeom>
          <a:noFill/>
          <a:extLst>
            <a:ext uri="{909E8E84-426E-40DD-AFC4-6F175D3DCCD1}">
              <a14:hiddenFill xmlns:a14="http://schemas.microsoft.com/office/drawing/2010/main">
                <a:solidFill>
                  <a:srgbClr val="FFFFFF"/>
                </a:solidFill>
              </a14:hiddenFill>
            </a:ext>
          </a:extLst>
        </p:spPr>
      </p:pic>
      <p:sp>
        <p:nvSpPr>
          <p:cNvPr id="12" name="TextBox 11">
            <a:extLst>
              <a:ext uri="{FF2B5EF4-FFF2-40B4-BE49-F238E27FC236}">
                <a16:creationId xmlns:a16="http://schemas.microsoft.com/office/drawing/2014/main" id="{DBF3B732-CDDB-4ADD-8D42-D0BE63AD38C8}"/>
              </a:ext>
            </a:extLst>
          </p:cNvPr>
          <p:cNvSpPr txBox="1"/>
          <p:nvPr/>
        </p:nvSpPr>
        <p:spPr>
          <a:xfrm>
            <a:off x="6184632" y="6145340"/>
            <a:ext cx="2636322" cy="246221"/>
          </a:xfrm>
          <a:prstGeom prst="rect">
            <a:avLst/>
          </a:prstGeom>
          <a:noFill/>
        </p:spPr>
        <p:txBody>
          <a:bodyPr wrap="square" rtlCol="0">
            <a:spAutoFit/>
          </a:bodyPr>
          <a:lstStyle/>
          <a:p>
            <a:r>
              <a:rPr lang="sl-SI" sz="1000" dirty="0"/>
              <a:t>Source: </a:t>
            </a:r>
            <a:r>
              <a:rPr lang="it-IT" sz="1000" dirty="0"/>
              <a:t>http://www.leffcommunications.com/</a:t>
            </a:r>
            <a:endParaRPr lang="en-SI" sz="1000" dirty="0"/>
          </a:p>
        </p:txBody>
      </p:sp>
    </p:spTree>
    <p:extLst>
      <p:ext uri="{BB962C8B-B14F-4D97-AF65-F5344CB8AC3E}">
        <p14:creationId xmlns:p14="http://schemas.microsoft.com/office/powerpoint/2010/main" val="2659871208"/>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5332</TotalTime>
  <Words>3561</Words>
  <Application>Microsoft Office PowerPoint</Application>
  <PresentationFormat>Widescreen</PresentationFormat>
  <Paragraphs>811</Paragraphs>
  <Slides>44</Slides>
  <Notes>7</Notes>
  <HiddenSlides>0</HiddenSlides>
  <MMClips>0</MMClips>
  <ScaleCrop>false</ScaleCrop>
  <HeadingPairs>
    <vt:vector size="6" baseType="variant">
      <vt:variant>
        <vt:lpstr>Fonts Used</vt:lpstr>
      </vt:variant>
      <vt:variant>
        <vt:i4>5</vt:i4>
      </vt:variant>
      <vt:variant>
        <vt:lpstr>Theme</vt:lpstr>
      </vt:variant>
      <vt:variant>
        <vt:i4>1</vt:i4>
      </vt:variant>
      <vt:variant>
        <vt:lpstr>Slide Titles</vt:lpstr>
      </vt:variant>
      <vt:variant>
        <vt:i4>44</vt:i4>
      </vt:variant>
    </vt:vector>
  </HeadingPairs>
  <TitlesOfParts>
    <vt:vector size="50" baseType="lpstr">
      <vt:lpstr>Arial</vt:lpstr>
      <vt:lpstr>Calibri</vt:lpstr>
      <vt:lpstr>Calibri Light</vt:lpstr>
      <vt:lpstr>Cambria Math</vt:lpstr>
      <vt:lpstr>Wingdings 2</vt:lpstr>
      <vt:lpstr>Office Theme</vt:lpstr>
      <vt:lpstr>Descriptive statistics</vt:lpstr>
      <vt:lpstr>Outline</vt:lpstr>
      <vt:lpstr>Organizing data</vt:lpstr>
      <vt:lpstr>(Univariate) Frequency distribution</vt:lpstr>
      <vt:lpstr>Cumulative frequencies</vt:lpstr>
      <vt:lpstr>Grouped frequency distribution</vt:lpstr>
      <vt:lpstr>Example of grouped frequency distribution for discrete values</vt:lpstr>
      <vt:lpstr>Example of grouped frequency distribution for continuous values</vt:lpstr>
      <vt:lpstr>Graphic representation of univariate frequency distributions for nominal and ordinal variables</vt:lpstr>
      <vt:lpstr>Graphic representation of univariate frequency distributions for interval and ratio variables</vt:lpstr>
      <vt:lpstr>Shapes of distributions</vt:lpstr>
      <vt:lpstr>Normal distribution (unimodal, symmetric and bell-shaped)</vt:lpstr>
      <vt:lpstr>Skewness: measure for the degree of symmetry of distribution</vt:lpstr>
      <vt:lpstr>Kurtosis: measure for the degree of peakedness/flatness of the distribution</vt:lpstr>
      <vt:lpstr>Ranking</vt:lpstr>
      <vt:lpstr>Quantiles</vt:lpstr>
      <vt:lpstr>q-quantiles</vt:lpstr>
      <vt:lpstr>Computing the value that corresponds to a certain quantile rank</vt:lpstr>
      <vt:lpstr>Computing the quantile rank for a certain value</vt:lpstr>
      <vt:lpstr>Measures of central tendency</vt:lpstr>
      <vt:lpstr>Mode</vt:lpstr>
      <vt:lpstr>Bimodal and polymodal distribution</vt:lpstr>
      <vt:lpstr>Computing the mode for grouped frequency distribution</vt:lpstr>
      <vt:lpstr>Median</vt:lpstr>
      <vt:lpstr>Arithmetic mean</vt:lpstr>
      <vt:lpstr>Computing the arithmetic mean for a frequency distribution</vt:lpstr>
      <vt:lpstr>Relation between median and mean for unimodal distributions</vt:lpstr>
      <vt:lpstr>Which measure of central tendency should you choose?</vt:lpstr>
      <vt:lpstr>Measures of variability (dispersion)</vt:lpstr>
      <vt:lpstr>Range</vt:lpstr>
      <vt:lpstr>Interquartile range</vt:lpstr>
      <vt:lpstr>Median/Mean absolute deviation</vt:lpstr>
      <vt:lpstr>Variance and standard deviation</vt:lpstr>
      <vt:lpstr>Computing the variance and standard deviation for a frequency distribution</vt:lpstr>
      <vt:lpstr>Coefficient of variation</vt:lpstr>
      <vt:lpstr>Variability of normal distribution</vt:lpstr>
      <vt:lpstr>Variability of normal distribution - example</vt:lpstr>
      <vt:lpstr>Standardisation</vt:lpstr>
      <vt:lpstr>Standardization - example</vt:lpstr>
      <vt:lpstr>Dataset for practice</vt:lpstr>
      <vt:lpstr>Exercise 1: data preparation and organisation</vt:lpstr>
      <vt:lpstr>Exercise 2: ranking, measures of central tendency and dispersion</vt:lpstr>
      <vt:lpstr>Homework</vt:lpstr>
      <vt:lpstr>Assignment 1</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Introduction to statistics</dc:title>
  <dc:creator>Ana Slavec</dc:creator>
  <cp:lastModifiedBy>Ana Slavec</cp:lastModifiedBy>
  <cp:revision>53</cp:revision>
  <cp:lastPrinted>2018-05-03T06:35:09Z</cp:lastPrinted>
  <dcterms:created xsi:type="dcterms:W3CDTF">2018-04-23T14:11:48Z</dcterms:created>
  <dcterms:modified xsi:type="dcterms:W3CDTF">2024-10-23T12:59:58Z</dcterms:modified>
</cp:coreProperties>
</file>